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76" r:id="rId5"/>
    <p:sldId id="277" r:id="rId6"/>
    <p:sldId id="273" r:id="rId7"/>
    <p:sldId id="271" r:id="rId8"/>
    <p:sldId id="275" r:id="rId9"/>
    <p:sldId id="284" r:id="rId10"/>
    <p:sldId id="282" r:id="rId11"/>
    <p:sldId id="285" r:id="rId12"/>
    <p:sldId id="272" r:id="rId13"/>
    <p:sldId id="258" r:id="rId14"/>
    <p:sldId id="261" r:id="rId15"/>
    <p:sldId id="279" r:id="rId16"/>
    <p:sldId id="265" r:id="rId17"/>
    <p:sldId id="283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5" autoAdjust="0"/>
    <p:restoredTop sz="94660"/>
  </p:normalViewPr>
  <p:slideViewPr>
    <p:cSldViewPr>
      <p:cViewPr varScale="1">
        <p:scale>
          <a:sx n="104" d="100"/>
          <a:sy n="104" d="100"/>
        </p:scale>
        <p:origin x="-1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1044;&#1083;&#1103;%20&#1082;&#1086;&#1085;&#1092;&#1077;&#1088;&#1077;&#1085;&#1094;&#1080;&#1080;\&#1058;&#1072;&#1073;&#1083;&#1080;&#1094;&#1099;%20&#1076;&#1083;&#1103;%20&#1087;&#1088;&#1077;&#1079;&#1077;&#1085;&#1090;&#1072;&#1094;&#1080;&#1080;%20&#1082;%20&#1074;&#1099;&#1089;&#1090;&#1091;&#1087;&#1083;&#1077;&#1085;&#1080;&#1102;%20&#1085;&#1072;%20&#1082;&#1086;&#1085;&#1092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8.0868005863238723E-2"/>
          <c:y val="5.5972839371422174E-2"/>
          <c:w val="0.6360778166618114"/>
          <c:h val="0.75984337476908492"/>
        </c:manualLayout>
      </c:layout>
      <c:barChart>
        <c:barDir val="col"/>
        <c:grouping val="clustered"/>
        <c:ser>
          <c:idx val="0"/>
          <c:order val="0"/>
          <c:tx>
            <c:v>ГО Заречный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84,5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/73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-5.3605618560084292E-17"/>
                  <c:y val="-4.243471694456680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FF0000"/>
                        </a:solidFill>
                      </a:rPr>
                      <a:t>53,6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/45,8</a:t>
                    </a:r>
                    <a:r>
                      <a:rPr lang="ru-RU" dirty="0" smtClean="0"/>
                      <a:t> 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Лист1!$B$22:$C$22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Лист1!$B$23:$C$23</c:f>
              <c:numCache>
                <c:formatCode>General</c:formatCode>
                <c:ptCount val="2"/>
                <c:pt idx="0">
                  <c:v>70.75</c:v>
                </c:pt>
                <c:pt idx="1">
                  <c:v>47.55</c:v>
                </c:pt>
              </c:numCache>
            </c:numRef>
          </c:val>
        </c:ser>
        <c:ser>
          <c:idx val="1"/>
          <c:order val="1"/>
          <c:tx>
            <c:v>Свердловская область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71</a:t>
                    </a:r>
                    <a:r>
                      <a:rPr lang="ru-RU" dirty="0" smtClean="0"/>
                      <a:t>,0</a:t>
                    </a:r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51,8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Лист1!$B$22:$C$22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Лист1!$B$24:$C$24</c:f>
              <c:numCache>
                <c:formatCode>General</c:formatCode>
                <c:ptCount val="2"/>
                <c:pt idx="0">
                  <c:v>66</c:v>
                </c:pt>
                <c:pt idx="1">
                  <c:v>46</c:v>
                </c:pt>
              </c:numCache>
            </c:numRef>
          </c:val>
        </c:ser>
        <c:ser>
          <c:idx val="2"/>
          <c:order val="2"/>
          <c:tx>
            <c:v>РФ</c:v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5,9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50,9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Val val="1"/>
          </c:dLbls>
          <c:cat>
            <c:strRef>
              <c:f>Лист1!$B$22:$C$22</c:f>
              <c:strCache>
                <c:ptCount val="2"/>
                <c:pt idx="0">
                  <c:v>Русский язык</c:v>
                </c:pt>
                <c:pt idx="1">
                  <c:v>Математика</c:v>
                </c:pt>
              </c:strCache>
            </c:strRef>
          </c:cat>
          <c:val>
            <c:numRef>
              <c:f>Лист1!$B$25:$C$25</c:f>
              <c:numCache>
                <c:formatCode>General</c:formatCode>
                <c:ptCount val="2"/>
                <c:pt idx="0">
                  <c:v>62</c:v>
                </c:pt>
                <c:pt idx="1">
                  <c:v>39.6</c:v>
                </c:pt>
              </c:numCache>
            </c:numRef>
          </c:val>
        </c:ser>
        <c:axId val="66623744"/>
        <c:axId val="67244032"/>
      </c:barChart>
      <c:catAx>
        <c:axId val="666237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67244032"/>
        <c:crosses val="autoZero"/>
        <c:auto val="1"/>
        <c:lblAlgn val="ctr"/>
        <c:lblOffset val="100"/>
      </c:catAx>
      <c:valAx>
        <c:axId val="672440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 b="1"/>
            </a:pPr>
            <a:endParaRPr lang="ru-RU"/>
          </a:p>
        </c:txPr>
        <c:crossAx val="666237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663021289005763"/>
          <c:y val="5.2529701903204183E-2"/>
          <c:w val="0.22095861281228768"/>
          <c:h val="0.32079382884924268"/>
        </c:manualLayout>
      </c:layout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786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479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0329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596" y="296652"/>
            <a:ext cx="7920000" cy="900113"/>
          </a:xfrm>
        </p:spPr>
        <p:txBody>
          <a:bodyPr/>
          <a:lstStyle>
            <a:lvl1pPr>
              <a:defRPr sz="60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935596" y="1593342"/>
            <a:ext cx="7920000" cy="4428000"/>
          </a:xfrm>
        </p:spPr>
        <p:txBody>
          <a:bodyPr/>
          <a:lstStyle>
            <a:lvl1pPr marL="342000" indent="-342000">
              <a:buSzPct val="80000"/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741600" indent="-284400">
              <a:buSzPct val="80000"/>
              <a:buFont typeface="Wingdings" pitchFamily="2" charset="2"/>
              <a:buChar char="§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 marL="1144800" indent="-230400">
              <a:buSzPct val="80000"/>
              <a:buFont typeface="Arial" pitchFamily="34" charset="0"/>
              <a:buChar char="•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300737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7450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700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230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174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065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73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598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41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9A6EF-25EB-46CE-A540-381B477234F9}" type="datetimeFigureOut">
              <a:rPr lang="ru-RU" smtClean="0"/>
              <a:pPr/>
              <a:t>18.01.2016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73C5-A460-44C3-B6C0-508320E339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425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учебный план 14-15\hq-wallpapers_ru_animals_10306_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83568" y="260648"/>
            <a:ext cx="7772400" cy="126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Школа №2 – школа интеллектуального развития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Оценка качества образовательной деятельности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Результаты 2015 г. и перспективы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7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январь 2016 г.</a:t>
            </a:r>
            <a:endParaRPr kumimoji="0" lang="ru-RU" sz="2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482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Удовлетворённость качеством образовательной деятельности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23528" y="1593342"/>
            <a:ext cx="8640960" cy="4428000"/>
          </a:xfrm>
        </p:spPr>
        <p:txBody>
          <a:bodyPr/>
          <a:lstStyle/>
          <a:p>
            <a:r>
              <a:rPr lang="ru-RU" dirty="0" smtClean="0"/>
              <a:t>Доля удовлетворённых качеством </a:t>
            </a:r>
          </a:p>
          <a:p>
            <a:pPr>
              <a:buNone/>
            </a:pPr>
            <a:r>
              <a:rPr lang="ru-RU" dirty="0" smtClean="0"/>
              <a:t>образовательных услуг – 90 % </a:t>
            </a:r>
          </a:p>
          <a:p>
            <a:r>
              <a:rPr lang="ru-RU" dirty="0" smtClean="0"/>
              <a:t>Доля </a:t>
            </a:r>
            <a:r>
              <a:rPr lang="ru-RU" dirty="0" smtClean="0"/>
              <a:t>положительных рекомендаций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получателей </a:t>
            </a:r>
            <a:r>
              <a:rPr lang="ru-RU" dirty="0" smtClean="0"/>
              <a:t>услуг – 90 % </a:t>
            </a:r>
            <a:endParaRPr lang="ru-RU" dirty="0" smtClean="0"/>
          </a:p>
          <a:p>
            <a:r>
              <a:rPr lang="ru-RU" dirty="0" smtClean="0"/>
              <a:t>Анкетирование старшеклассников (10 классы) – 100% привели бы своего ребёнка в школу 2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Выпускники школы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932040" y="1196752"/>
            <a:ext cx="3960440" cy="1800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 smtClean="0"/>
              <a:t>Лекцию для старшеклассников ведет выпускник школы - преподаватель Института Системной Биологии Растений (г.Штутгарт, Германия) </a:t>
            </a:r>
            <a:r>
              <a:rPr lang="ru-RU" sz="1800" b="1" dirty="0" smtClean="0"/>
              <a:t>Максим </a:t>
            </a:r>
            <a:r>
              <a:rPr lang="ru-RU" sz="1800" b="1" dirty="0" err="1" smtClean="0"/>
              <a:t>Захарцев</a:t>
            </a:r>
            <a:r>
              <a:rPr lang="ru-RU" sz="1800" dirty="0" smtClean="0"/>
              <a:t>. 14.01.16</a:t>
            </a:r>
            <a:endParaRPr lang="ru-RU" sz="1800" dirty="0"/>
          </a:p>
        </p:txBody>
      </p:sp>
      <p:pic>
        <p:nvPicPr>
          <p:cNvPr id="1026" name="Picture 2" descr="C:\Documents and Settings\User\Рабочий стол\image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4552728" cy="2560910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image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861048"/>
            <a:ext cx="4680741" cy="2632917"/>
          </a:xfrm>
          <a:prstGeom prst="rect">
            <a:avLst/>
          </a:prstGeom>
          <a:noFill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179512" y="3933056"/>
            <a:ext cx="3816424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000" marR="0" lvl="0" indent="-342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 2" pitchFamily="18" charset="2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«Сегодня для того, чтобы заниматься наукой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надо хорошо знать предметы естественнонаучного цикла и, конечно же, английский. </a:t>
            </a:r>
          </a:p>
          <a:p>
            <a:pPr marL="342000" marR="0" lvl="0" indent="-3420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 2" pitchFamily="18" charset="2"/>
              <a:buNone/>
              <a:tabLst/>
              <a:defRPr/>
            </a:pP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Мне хорошую базу дала школа».</a:t>
            </a:r>
          </a:p>
          <a:p>
            <a:pPr marL="342000" marR="0" lvl="0" indent="-3420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Wingdings 2" pitchFamily="18" charset="2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Максим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Захарцев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учебный план 14-15\hq-wallpapers_ru_animals_10306_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"/>
                    </a14:imgEffect>
                    <a14:imgEffect>
                      <a14:brightnessContrast bright="6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97"/>
            <a:ext cx="9115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8683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Обеспечение условий проведения ЕГЭ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647700" y="1484313"/>
            <a:ext cx="8115300" cy="4697412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u="sng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ППЭ ЕГЭ – </a:t>
            </a:r>
            <a:r>
              <a:rPr lang="ru-RU" sz="2800" u="sng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МАОУ </a:t>
            </a:r>
            <a:r>
              <a:rPr lang="ru-RU" sz="2800" u="sng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ГО Заречный «СОШ №2»: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	</a:t>
            </a:r>
          </a:p>
          <a:p>
            <a:pPr eaLnBrk="1" hangingPunct="1">
              <a:spcBef>
                <a:spcPct val="0"/>
              </a:spcBef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</a:t>
            </a:r>
            <a:r>
              <a:rPr lang="ru-RU" sz="2800" dirty="0" smtClean="0">
                <a:solidFill>
                  <a:srgbClr val="FF0000"/>
                </a:solidFill>
                <a:latin typeface="Georgia" pitchFamily="18" charset="0"/>
                <a:cs typeface="Tahoma" pitchFamily="34" charset="0"/>
              </a:rPr>
              <a:t>59</a:t>
            </a: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 (56) педагогов – организаторов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	</a:t>
            </a:r>
            <a:r>
              <a:rPr lang="ru-RU" sz="2800" dirty="0" smtClean="0">
                <a:solidFill>
                  <a:srgbClr val="FF0000"/>
                </a:solidFill>
                <a:latin typeface="Georgia" pitchFamily="18" charset="0"/>
                <a:cs typeface="Tahoma" pitchFamily="34" charset="0"/>
              </a:rPr>
              <a:t>14</a:t>
            </a: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 (6) общественных наблюдателей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endParaRPr lang="ru-RU" sz="2800" dirty="0" smtClean="0">
              <a:solidFill>
                <a:srgbClr val="2B1D1F"/>
              </a:solidFill>
              <a:latin typeface="Georgia" pitchFamily="18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16 систем видеонаблюдения </a:t>
            </a:r>
            <a:r>
              <a:rPr lang="ru-RU" sz="2800" dirty="0" err="1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on-line</a:t>
            </a:r>
            <a:endParaRPr lang="ru-RU" sz="2800" dirty="0" smtClean="0">
              <a:solidFill>
                <a:srgbClr val="2B1D1F"/>
              </a:solidFill>
              <a:latin typeface="Georgia" pitchFamily="18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                    (аудитории, штаб ППЭ)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	</a:t>
            </a:r>
          </a:p>
          <a:p>
            <a:pPr eaLnBrk="1" hangingPunct="1">
              <a:spcBef>
                <a:spcPct val="0"/>
              </a:spcBef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сотрудники полиции </a:t>
            </a:r>
          </a:p>
          <a:p>
            <a:pPr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		(проверка </a:t>
            </a:r>
            <a:r>
              <a:rPr lang="ru-RU" sz="2800" dirty="0" err="1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металлодетекторами</a:t>
            </a:r>
            <a:r>
              <a:rPr lang="ru-RU" sz="2800" dirty="0" smtClean="0">
                <a:solidFill>
                  <a:srgbClr val="2B1D1F"/>
                </a:solidFill>
                <a:latin typeface="Georgia" pitchFamily="18" charset="0"/>
                <a:cs typeface="Tahoma" pitchFamily="34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45956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Сотрудничество с ИЕН </a:t>
            </a:r>
            <a:r>
              <a:rPr lang="ru-RU" b="1" dirty="0" err="1" smtClean="0"/>
              <a:t>УрФУ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7" name="Picture 3" descr="C:\Documents and Settings\Admin\Рабочий стол\IMG_81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69447"/>
            <a:ext cx="8108331" cy="57885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1"/>
          <p:cNvPicPr>
            <a:picLocks noChangeAspect="1" noChangeArrowheads="1"/>
          </p:cNvPicPr>
          <p:nvPr/>
        </p:nvPicPr>
        <p:blipFill>
          <a:blip r:embed="rId3" cstate="print"/>
          <a:srcRect r="61699"/>
          <a:stretch>
            <a:fillRect/>
          </a:stretch>
        </p:blipFill>
        <p:spPr bwMode="auto">
          <a:xfrm>
            <a:off x="0" y="1069447"/>
            <a:ext cx="2376488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805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учебный план 14-15\hq-wallpapers_ru_animals_10306_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-1000"/>
                    </a14:imgEffect>
                    <a14:imgEffect>
                      <a14:brightnessContrast bright="6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97"/>
            <a:ext cx="9115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00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Летняя профильная смена для одарённых детей города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87" name="Picture 15" descr="IMG_8842"/>
          <p:cNvPicPr>
            <a:picLocks noChangeAspect="1" noChangeArrowheads="1"/>
          </p:cNvPicPr>
          <p:nvPr/>
        </p:nvPicPr>
        <p:blipFill>
          <a:blip r:embed="rId5" cstate="print">
            <a:lum contrast="12000"/>
          </a:blip>
          <a:srcRect l="7565" t="3983" r="2776" b="2394"/>
          <a:stretch>
            <a:fillRect/>
          </a:stretch>
        </p:blipFill>
        <p:spPr bwMode="auto">
          <a:xfrm>
            <a:off x="1187624" y="1484784"/>
            <a:ext cx="6524625" cy="5108575"/>
          </a:xfrm>
          <a:prstGeom prst="rect">
            <a:avLst/>
          </a:prstGeom>
          <a:noFill/>
          <a:ln w="28575" algn="in">
            <a:solidFill>
              <a:srgbClr val="FFCC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5646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Рабочий стол\учебный план 14-15\hq-wallpapers_ru_animals_10306_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"/>
                    </a14:imgEffect>
                    <a14:imgEffect>
                      <a14:brightnessContrast bright="6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97"/>
            <a:ext cx="9115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ru-RU" dirty="0" smtClean="0"/>
              <a:t>Автономное учреждение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14351852"/>
              </p:ext>
            </p:extLst>
          </p:nvPr>
        </p:nvGraphicFramePr>
        <p:xfrm>
          <a:off x="179512" y="1052736"/>
          <a:ext cx="8589640" cy="5040560"/>
        </p:xfrm>
        <a:graphic>
          <a:graphicData uri="http://schemas.openxmlformats.org/drawingml/2006/table">
            <a:tbl>
              <a:tblPr/>
              <a:tblGrid>
                <a:gridCol w="8589640"/>
              </a:tblGrid>
              <a:tr h="5040560">
                <a:tc>
                  <a:txBody>
                    <a:bodyPr/>
                    <a:lstStyle/>
                    <a:p>
                      <a:pPr algn="ctr"/>
                      <a:r>
                        <a:rPr lang="ru-RU" sz="2800" u="sng" dirty="0" smtClean="0">
                          <a:effectLst/>
                        </a:rPr>
                        <a:t>1. Оформление </a:t>
                      </a:r>
                      <a:r>
                        <a:rPr lang="ru-RU" sz="2800" u="sng" dirty="0" smtClean="0">
                          <a:effectLst/>
                        </a:rPr>
                        <a:t>лицензии на дополнительные образовательные услуги для детей и </a:t>
                      </a:r>
                      <a:r>
                        <a:rPr lang="ru-RU" sz="2800" u="sng" dirty="0" smtClean="0">
                          <a:effectLst/>
                        </a:rPr>
                        <a:t>взрослых</a:t>
                      </a:r>
                    </a:p>
                    <a:p>
                      <a:endParaRPr lang="ru-RU" sz="2800" dirty="0" smtClean="0">
                        <a:effectLst/>
                      </a:endParaRPr>
                    </a:p>
                    <a:p>
                      <a:endParaRPr lang="ru-RU" sz="2800" dirty="0" smtClean="0">
                        <a:effectLst/>
                      </a:endParaRPr>
                    </a:p>
                    <a:p>
                      <a:endParaRPr lang="ru-RU" sz="2800" dirty="0" smtClean="0">
                        <a:effectLst/>
                      </a:endParaRPr>
                    </a:p>
                    <a:p>
                      <a:endParaRPr lang="ru-RU" sz="2800" dirty="0" smtClean="0">
                        <a:effectLst/>
                      </a:endParaRPr>
                    </a:p>
                    <a:p>
                      <a:endParaRPr lang="ru-RU" sz="2800" dirty="0" smtClean="0">
                        <a:effectLst/>
                      </a:endParaRPr>
                    </a:p>
                    <a:p>
                      <a:pPr algn="ctr"/>
                      <a:r>
                        <a:rPr lang="ru-RU" sz="2800" u="sng" dirty="0" smtClean="0">
                          <a:effectLst/>
                        </a:rPr>
                        <a:t>2. Регистрация Фонда выпускников</a:t>
                      </a:r>
                      <a:r>
                        <a:rPr lang="ru-RU" sz="2800" u="sng" baseline="0" dirty="0" smtClean="0">
                          <a:effectLst/>
                        </a:rPr>
                        <a:t> школы </a:t>
                      </a:r>
                    </a:p>
                    <a:p>
                      <a:pPr algn="ctr"/>
                      <a:r>
                        <a:rPr lang="ru-RU" sz="2800" u="sng" baseline="0" dirty="0" smtClean="0">
                          <a:effectLst/>
                        </a:rPr>
                        <a:t>№ 2 города Заречного</a:t>
                      </a:r>
                      <a:endParaRPr lang="ru-RU" sz="2800" u="sng" dirty="0" smtClean="0">
                        <a:effectLst/>
                      </a:endParaRPr>
                    </a:p>
                    <a:p>
                      <a:endParaRPr lang="ru-RU" sz="2800" dirty="0">
                        <a:effectLst/>
                      </a:endParaRPr>
                    </a:p>
                  </a:txBody>
                  <a:tcPr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2348880"/>
            <a:ext cx="285861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Осуществление дополнительной образовательной деятельности для детей и взрослых, в том числе и </a:t>
            </a:r>
            <a:r>
              <a:rPr lang="ru-RU" dirty="0" smtClean="0"/>
              <a:t>предоставление </a:t>
            </a:r>
          </a:p>
          <a:p>
            <a:pPr algn="ctr"/>
            <a:r>
              <a:rPr lang="ru-RU" dirty="0" smtClean="0"/>
              <a:t>платных </a:t>
            </a:r>
            <a:r>
              <a:rPr lang="ru-RU" dirty="0" smtClean="0"/>
              <a:t>услуг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2348880"/>
            <a:ext cx="2858616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Участие в конкурсах на получение гранта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5373216"/>
            <a:ext cx="3168352" cy="1340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Реализация </a:t>
            </a:r>
            <a:r>
              <a:rPr lang="ru-RU" dirty="0" err="1" smtClean="0"/>
              <a:t>внутришкольного</a:t>
            </a:r>
            <a:r>
              <a:rPr lang="ru-RU" dirty="0" smtClean="0"/>
              <a:t> проекта «Школа – территория комфорта и успеха»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810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учебный план 14-15\hq-wallpapers_ru_animals_10306_1920x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"/>
                    </a14:imgEffect>
                    <a14:imgEffect>
                      <a14:brightnessContrast bright="68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97"/>
            <a:ext cx="9115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Проблемы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dirty="0" smtClean="0"/>
              <a:t>Обновление </a:t>
            </a:r>
            <a:r>
              <a:rPr lang="ru-RU" dirty="0" smtClean="0"/>
              <a:t>материально-технической базы школы</a:t>
            </a:r>
          </a:p>
          <a:p>
            <a:r>
              <a:rPr lang="ru-RU" dirty="0" smtClean="0"/>
              <a:t>Ремонт школьного здания, системы водоснабжения, ограждение территории школы, организация </a:t>
            </a:r>
            <a:endParaRPr lang="ru-RU" dirty="0"/>
          </a:p>
          <a:p>
            <a:r>
              <a:rPr lang="ru-RU" dirty="0" smtClean="0"/>
              <a:t>Финансирование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4918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и перспективы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Аккредитация начальной школы</a:t>
            </a:r>
          </a:p>
          <a:p>
            <a:r>
              <a:rPr lang="ru-RU" dirty="0" smtClean="0"/>
              <a:t>Развитие </a:t>
            </a:r>
            <a:r>
              <a:rPr lang="ru-RU" dirty="0" smtClean="0"/>
              <a:t>направления «Инженерная школа»</a:t>
            </a:r>
          </a:p>
          <a:p>
            <a:r>
              <a:rPr lang="ru-RU" dirty="0" smtClean="0"/>
              <a:t>Юбилей </a:t>
            </a:r>
            <a:r>
              <a:rPr lang="ru-RU" dirty="0" smtClean="0"/>
              <a:t>школы – 1 сентября 2016 г., День Учителя (октябрь 2016 г.)</a:t>
            </a:r>
          </a:p>
          <a:p>
            <a:r>
              <a:rPr lang="ru-RU" dirty="0" smtClean="0"/>
              <a:t>Создание условий </a:t>
            </a:r>
            <a:r>
              <a:rPr lang="ru-RU" dirty="0" smtClean="0"/>
              <a:t>для реализации ФГОС </a:t>
            </a:r>
            <a:r>
              <a:rPr lang="ru-RU" dirty="0" smtClean="0"/>
              <a:t>основного общего образования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huge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4469"/>
            <a:ext cx="9144000" cy="47127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МАОУ </a:t>
            </a:r>
            <a:r>
              <a:rPr lang="ru-RU" dirty="0" smtClean="0"/>
              <a:t>ГО Заречный</a:t>
            </a:r>
            <a:br>
              <a:rPr lang="ru-RU" dirty="0" smtClean="0"/>
            </a:br>
            <a:r>
              <a:rPr lang="ru-RU" dirty="0" smtClean="0"/>
              <a:t> «СОШ № 2 с углублённым изучением отдельных предметов»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726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НЕЗАВИСИМАЯ ОЦЕНКА КАЧЕСТВА ОБРАЗОВАНИЯ - 2015 г.</a:t>
            </a:r>
            <a:br>
              <a:rPr lang="ru-RU" sz="2000" dirty="0" smtClean="0"/>
            </a:br>
            <a:r>
              <a:rPr lang="ru-RU" sz="2000" dirty="0" smtClean="0"/>
              <a:t> (Рейтинг муниципальных общеобразовательных организаций утвержден Протоколом №2 Заседания общественного совета по проведению независимой оценки качества оказания услуг муниципальными учреждениями и организациями ГО Заречный*)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772816"/>
          <a:ext cx="8424933" cy="4464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965"/>
                <a:gridCol w="749496"/>
                <a:gridCol w="749496"/>
                <a:gridCol w="749496"/>
                <a:gridCol w="749496"/>
                <a:gridCol w="749496"/>
                <a:gridCol w="749496"/>
                <a:gridCol w="749496"/>
                <a:gridCol w="749496"/>
              </a:tblGrid>
              <a:tr h="50247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 dirty="0"/>
                        <a:t>Показатели, </a:t>
                      </a:r>
                      <a:endParaRPr lang="ru-RU" sz="1400" dirty="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СОШ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 1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 dirty="0"/>
                        <a:t>СОШ</a:t>
                      </a:r>
                      <a:endParaRPr lang="ru-RU" sz="1400" dirty="0"/>
                    </a:p>
                    <a:p>
                      <a:pPr algn="l" fontAlgn="t"/>
                      <a:r>
                        <a:rPr lang="ru-RU" sz="1400" b="1" i="1" dirty="0"/>
                        <a:t>№ 2</a:t>
                      </a:r>
                      <a:endParaRPr lang="ru-RU" sz="1400" dirty="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СОШ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 3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СОШ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 4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ООШ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СОШ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 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СОШ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 i="1"/>
                        <a:t>№ 7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1"/>
                        <a:t>В(С)ОШ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7331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I. Открытость и доступность информации об ОУ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/>
                        <a:t>(макс. 100 баллов)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90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92,5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90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90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77,5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52710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II. Комфортность условий в ОУ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/>
                        <a:t>(макс. 100 баллов)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75,7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75,7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57,1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82,8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68,6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58,5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963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III. Доброжелательность, вежливость, компетентность работников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/>
                        <a:t>(макс. 100 баллов)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77,5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87,5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963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IV. Удовлетворенность качеством образовательной деятельности ОУ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/>
                        <a:t>(макс. 100 баллов)</a:t>
                      </a: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71,6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80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76,6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76,6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86,6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50247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Суммарный показатель НОКО</a:t>
                      </a:r>
                      <a:endParaRPr lang="ru-RU" sz="1400"/>
                    </a:p>
                    <a:p>
                      <a:pPr algn="l" fontAlgn="t"/>
                      <a:r>
                        <a:rPr lang="ru-RU" sz="1400" b="1"/>
                        <a:t>Макс. = 400 баллов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315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315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320,7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314,8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307,1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326,9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303,6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/>
                        <a:t>310,1</a:t>
                      </a:r>
                      <a:endParaRPr lang="ru-RU" sz="1400"/>
                    </a:p>
                  </a:txBody>
                  <a:tcPr marL="19050" marR="19050" marT="19050" marB="19050"/>
                </a:tc>
              </a:tr>
              <a:tr h="27182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/>
                        <a:t>Рейтинг</a:t>
                      </a:r>
                      <a:endParaRPr lang="ru-RU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III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III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II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IV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VI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/>
                        <a:t>VII</a:t>
                      </a:r>
                      <a:endParaRPr lang="en-US" sz="1400"/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dirty="0"/>
                        <a:t>V</a:t>
                      </a:r>
                      <a:endParaRPr lang="en-US" sz="1400" dirty="0"/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Комфортность условий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67240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Возможность получения ускоренного образования в 10-11 классе (опыт экстерната) – 2 ученика</a:t>
            </a:r>
          </a:p>
          <a:p>
            <a:r>
              <a:rPr lang="ru-RU" dirty="0" smtClean="0"/>
              <a:t>Работа по адаптированным образовательным программам</a:t>
            </a:r>
          </a:p>
          <a:p>
            <a:r>
              <a:rPr lang="ru-RU" dirty="0" smtClean="0"/>
              <a:t>успешно </a:t>
            </a:r>
            <a:r>
              <a:rPr lang="ru-RU" dirty="0" smtClean="0"/>
              <a:t>обучаются7 человек учащихся-инвалидов (2чел. – начальная школа, 4 – основная, 1 – средняя)</a:t>
            </a:r>
          </a:p>
          <a:p>
            <a:r>
              <a:rPr lang="ru-RU" dirty="0" smtClean="0"/>
              <a:t>Углублённое изучение иностранного языка.</a:t>
            </a:r>
          </a:p>
          <a:p>
            <a:pPr>
              <a:buNone/>
            </a:pPr>
            <a:r>
              <a:rPr lang="ru-RU" dirty="0" smtClean="0"/>
              <a:t>Введение  второго иностранного языка в 5-х классах с 2016 года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90440" y="1019142"/>
          <a:ext cx="7753856" cy="5874061"/>
        </p:xfrm>
        <a:graphic>
          <a:graphicData uri="http://schemas.openxmlformats.org/drawingml/2006/table">
            <a:tbl>
              <a:tblPr/>
              <a:tblGrid>
                <a:gridCol w="1898676"/>
                <a:gridCol w="2194852"/>
                <a:gridCol w="1798164"/>
                <a:gridCol w="1022364"/>
                <a:gridCol w="839800"/>
              </a:tblGrid>
              <a:tr h="8997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Успевают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 «4» и «5»* в %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Не успевают*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10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2013-2014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2014-2015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кол-во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№1»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42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№2»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53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№3»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№4»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«ООШ №5»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26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2,4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№6» 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49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«СОШ №7»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36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2,4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«ВСОШ»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5829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43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40,6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0,23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34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                              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* за исключением обучающихся 1-х классов</a:t>
                      </a:r>
                    </a:p>
                  </a:txBody>
                  <a:tcPr marL="44520" marR="4452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205" name="Rectangle 1"/>
          <p:cNvSpPr>
            <a:spLocks noChangeArrowheads="1"/>
          </p:cNvSpPr>
          <p:nvPr/>
        </p:nvSpPr>
        <p:spPr bwMode="auto">
          <a:xfrm>
            <a:off x="0" y="36134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 dirty="0">
                <a:latin typeface="Times New Roman" pitchFamily="18" charset="0"/>
              </a:rPr>
              <a:t>Итоги успеваемости за </a:t>
            </a:r>
            <a:r>
              <a:rPr lang="ru-RU" sz="3200" b="1" dirty="0" smtClean="0">
                <a:latin typeface="Times New Roman" pitchFamily="18" charset="0"/>
              </a:rPr>
              <a:t>2014 </a:t>
            </a:r>
            <a:r>
              <a:rPr lang="ru-RU" sz="3200" b="1" dirty="0">
                <a:latin typeface="Times New Roman" pitchFamily="18" charset="0"/>
              </a:rPr>
              <a:t>/ </a:t>
            </a:r>
            <a:r>
              <a:rPr lang="ru-RU" sz="3200" b="1" dirty="0" smtClean="0">
                <a:latin typeface="Times New Roman" pitchFamily="18" charset="0"/>
              </a:rPr>
              <a:t>2015 </a:t>
            </a:r>
            <a:r>
              <a:rPr lang="ru-RU" sz="3200" b="1" dirty="0">
                <a:latin typeface="Times New Roman" pitchFamily="18" charset="0"/>
              </a:rPr>
              <a:t>учебный год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93674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213" y="398421"/>
            <a:ext cx="7920000" cy="1233672"/>
          </a:xfrm>
        </p:spPr>
        <p:txBody>
          <a:bodyPr>
            <a:normAutofit fontScale="90000"/>
          </a:bodyPr>
          <a:lstStyle/>
          <a:p>
            <a:pPr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Распределение призовых мест муниципального этапа всероссийской олимпиады школьников между образовательными учреждениями ГО Заречный </a:t>
            </a:r>
            <a:endParaRPr lang="ru-RU" sz="2800" b="1" dirty="0">
              <a:solidFill>
                <a:prstClr val="black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79512" y="2041505"/>
            <a:ext cx="8478623" cy="4099383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2013-2014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./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2014-2015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№1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44 человека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 чел.34,4%</a:t>
            </a:r>
          </a:p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СОШ №2 –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52 человека (42%)/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 чел.33,7%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№3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человек (15%)/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 чел.23,8%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№4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человека (2%)/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чел.0,66%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ООШ №5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человек (1%)/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чел.3,31%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№6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человека (2%)/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чел.1,98%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СОШ №7 –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человека (2%)/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чел.1,32%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98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215900" y="152400"/>
            <a:ext cx="8686800" cy="17732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Результаты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ЕГЭ-2015 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в ГО Заречный </a:t>
            </a:r>
            <a:b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Georgia" pitchFamily="18" charset="0"/>
              </a:rPr>
              <a:t>(средние баллы по обязательным предметам):</a:t>
            </a:r>
            <a:r>
              <a:rPr lang="ru-RU" sz="3200" b="1" dirty="0" smtClean="0">
                <a:solidFill>
                  <a:srgbClr val="5C2C04"/>
                </a:solidFill>
              </a:rPr>
              <a:t/>
            </a:r>
            <a:br>
              <a:rPr lang="ru-RU" sz="3200" b="1" dirty="0" smtClean="0">
                <a:solidFill>
                  <a:srgbClr val="5C2C04"/>
                </a:solidFill>
              </a:rPr>
            </a:br>
            <a:endParaRPr lang="ru-RU" sz="3200" b="1" dirty="0" smtClean="0">
              <a:solidFill>
                <a:srgbClr val="5C2C04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412776"/>
          <a:ext cx="8686800" cy="478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98085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56108282"/>
              </p:ext>
            </p:extLst>
          </p:nvPr>
        </p:nvGraphicFramePr>
        <p:xfrm>
          <a:off x="323529" y="188640"/>
          <a:ext cx="8640959" cy="5863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5290"/>
                <a:gridCol w="2339916"/>
                <a:gridCol w="2035593"/>
                <a:gridCol w="1440160"/>
              </a:tblGrid>
              <a:tr h="82778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Общеобразовательный     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предмет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Средний тестовый балл   по ГО Заречный</a:t>
                      </a: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2015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Средний тестовый балл   по школе</a:t>
                      </a: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Средний тестовый балл   по школе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</a:tr>
              <a:tr h="12904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</a:rPr>
                        <a:t>2014</a:t>
                      </a: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</a:rPr>
                        <a:t> 2015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Физика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55,9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50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52,6</a:t>
                      </a:r>
                      <a:endParaRPr lang="ru-RU" dirty="0"/>
                    </a:p>
                  </a:txBody>
                  <a:tcPr marL="9267" marR="9267" marT="9267" marB="9267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Химия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61,85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73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Информатика и ИКТ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41,33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74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62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Биология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52,17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65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68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История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55,5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55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 marL="9267" marR="9267" marT="9267" marB="9267" anchor="ctr">
                    <a:solidFill>
                      <a:schemeClr val="bg1"/>
                    </a:solidFill>
                  </a:tcPr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География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46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Английский язык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59,33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58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Обществознание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58,17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59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64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  <a:tr h="3841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Литература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66,27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81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267" marR="9267" marT="9267" marB="926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78</a:t>
                      </a:r>
                      <a:endParaRPr lang="ru-RU" dirty="0"/>
                    </a:p>
                  </a:txBody>
                  <a:tcPr marL="9267" marR="9267" marT="9267" marB="9267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11188" y="257175"/>
            <a:ext cx="8043862" cy="101123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Средние баллы по русскому языку и математике 9 </a:t>
            </a:r>
            <a:r>
              <a:rPr lang="ru-RU" sz="3200" b="1" dirty="0" smtClean="0">
                <a:solidFill>
                  <a:schemeClr val="tx1"/>
                </a:solidFill>
                <a:latin typeface="Georgia" pitchFamily="18" charset="0"/>
              </a:rPr>
              <a:t>классы в 2015 г.</a:t>
            </a:r>
            <a:endParaRPr lang="ru-RU" sz="3200" dirty="0" smtClean="0">
              <a:solidFill>
                <a:schemeClr val="tx1"/>
              </a:solidFill>
              <a:latin typeface="Georgia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39552" y="1600200"/>
          <a:ext cx="8147248" cy="3340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6812"/>
                <a:gridCol w="2036812"/>
                <a:gridCol w="2036812"/>
                <a:gridCol w="2036812"/>
              </a:tblGrid>
              <a:tr h="11136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Средний балл по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Свердловская </a:t>
                      </a:r>
                      <a:r>
                        <a:rPr lang="ru-RU" dirty="0" err="1" smtClean="0"/>
                        <a:t>обл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 Заречный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СОШ № 2</a:t>
                      </a:r>
                      <a:endParaRPr lang="ru-RU" dirty="0"/>
                    </a:p>
                  </a:txBody>
                  <a:tcPr/>
                </a:tc>
              </a:tr>
              <a:tr h="111365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Русскому языку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3,82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4,07 </a:t>
                      </a:r>
                      <a:endParaRPr lang="ru-RU" sz="24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1113656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Математике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3,49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3,49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3,7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129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Кадры решают всё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492941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100% укомплектованность кадрами (из них – 15% педагоги- мужчины).</a:t>
            </a:r>
          </a:p>
          <a:p>
            <a:r>
              <a:rPr lang="ru-RU" sz="2800" dirty="0" smtClean="0"/>
              <a:t>Конкурс </a:t>
            </a:r>
            <a:r>
              <a:rPr lang="ru-RU" sz="2800" dirty="0" smtClean="0"/>
              <a:t>на организацию учебных практик по математике, физике для учащихся ГО </a:t>
            </a:r>
            <a:r>
              <a:rPr lang="ru-RU" sz="2800" dirty="0" smtClean="0"/>
              <a:t>Заречный – 2 участия – 1 победа (математика) </a:t>
            </a:r>
            <a:r>
              <a:rPr lang="ru-RU" sz="2800" i="1" dirty="0" smtClean="0"/>
              <a:t>(ежегодно, в 2014 -2015 году – 2 участия – 2 победы (информатика, география))</a:t>
            </a:r>
          </a:p>
          <a:p>
            <a:r>
              <a:rPr lang="ru-RU" sz="2800" dirty="0" smtClean="0"/>
              <a:t>Организация работы естественно научной площадки (по профилю) на городском празднике День Знаний.</a:t>
            </a:r>
          </a:p>
          <a:p>
            <a:r>
              <a:rPr lang="ru-RU" sz="2800" dirty="0" smtClean="0"/>
              <a:t>Участие </a:t>
            </a:r>
            <a:r>
              <a:rPr lang="ru-RU" sz="2800" dirty="0" smtClean="0"/>
              <a:t>11б </a:t>
            </a:r>
            <a:r>
              <a:rPr lang="ru-RU" sz="2800" dirty="0" smtClean="0"/>
              <a:t>класса на областном конкурсе «Лучший выпускной класс», победа в номинациях (2 и 3 место) (октябрь –ноябрь 2015г.)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2416</TotalTime>
  <Words>850</Words>
  <Application>Microsoft Office PowerPoint</Application>
  <PresentationFormat>Экран (4:3)</PresentationFormat>
  <Paragraphs>264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НЕЗАВИСИМАЯ ОЦЕНКА КАЧЕСТВА ОБРАЗОВАНИЯ - 2015 г.  (Рейтинг муниципальных общеобразовательных организаций утвержден Протоколом №2 Заседания общественного совета по проведению независимой оценки качества оказания услуг муниципальными учреждениями и организациями ГО Заречный*)</vt:lpstr>
      <vt:lpstr>Комфортность условий</vt:lpstr>
      <vt:lpstr>Слайд 4</vt:lpstr>
      <vt:lpstr>Распределение призовых мест муниципального этапа всероссийской олимпиады школьников между образовательными учреждениями ГО Заречный </vt:lpstr>
      <vt:lpstr>Результаты ЕГЭ-2015 в ГО Заречный  (средние баллы по обязательным предметам): </vt:lpstr>
      <vt:lpstr>Слайд 7</vt:lpstr>
      <vt:lpstr>Средние баллы по русскому языку и математике 9 классы в 2015 г.</vt:lpstr>
      <vt:lpstr>Кадры решают всё</vt:lpstr>
      <vt:lpstr>Удовлетворённость качеством образовательной деятельности</vt:lpstr>
      <vt:lpstr>Выпускники школы</vt:lpstr>
      <vt:lpstr>Обеспечение условий проведения ЕГЭ</vt:lpstr>
      <vt:lpstr>Сотрудничество с ИЕН УрФУ </vt:lpstr>
      <vt:lpstr>Летняя профильная смена для одарённых детей города </vt:lpstr>
      <vt:lpstr>Автономное учреждение</vt:lpstr>
      <vt:lpstr>Проблемы</vt:lpstr>
      <vt:lpstr>Задачи и перспективы</vt:lpstr>
      <vt:lpstr>МАОУ ГО Заречный  «СОШ № 2 с углублённым изучением отдельных предметов»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129</cp:revision>
  <dcterms:created xsi:type="dcterms:W3CDTF">2014-08-25T16:33:09Z</dcterms:created>
  <dcterms:modified xsi:type="dcterms:W3CDTF">2016-01-19T05:31:31Z</dcterms:modified>
</cp:coreProperties>
</file>