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73" r:id="rId2"/>
    <p:sldId id="274" r:id="rId3"/>
    <p:sldId id="256" r:id="rId4"/>
    <p:sldId id="257" r:id="rId5"/>
    <p:sldId id="258" r:id="rId6"/>
    <p:sldId id="259" r:id="rId7"/>
    <p:sldId id="264" r:id="rId8"/>
    <p:sldId id="261" r:id="rId9"/>
    <p:sldId id="262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63" r:id="rId19"/>
    <p:sldId id="275" r:id="rId20"/>
    <p:sldId id="276" r:id="rId21"/>
    <p:sldId id="277" r:id="rId22"/>
    <p:sldId id="281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685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20BE-B421-4230-8BA0-F22F3627758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1F5A3-5C5A-4835-9592-000025FD1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04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F5A3-5C5A-4835-9592-000025FD1A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91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F5A3-5C5A-4835-9592-000025FD1AE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22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E777-6B34-4406-B16B-57B55B78B73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AAC250-D5D7-45BC-9290-1A99EDF3F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Единый День Родительских собраний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C0000"/>
                </a:solidFill>
              </a:rPr>
              <a:t>МАОУ ГО Заречный «СОШ №2</a:t>
            </a:r>
            <a:r>
              <a:rPr lang="ru-RU" b="1" dirty="0" smtClean="0">
                <a:solidFill>
                  <a:srgbClr val="CC000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CC0000"/>
                </a:solidFill>
              </a:rPr>
              <a:t>Сентябрь 2018 г.</a:t>
            </a:r>
            <a:endParaRPr lang="ru-RU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37FB034-EE28-43E7-ABAB-7D6FB3E20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5140905"/>
              </p:ext>
            </p:extLst>
          </p:nvPr>
        </p:nvGraphicFramePr>
        <p:xfrm>
          <a:off x="1259632" y="404664"/>
          <a:ext cx="7416825" cy="6378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586">
                  <a:extLst>
                    <a:ext uri="{9D8B030D-6E8A-4147-A177-3AD203B41FA5}">
                      <a16:colId xmlns:a16="http://schemas.microsoft.com/office/drawing/2014/main" xmlns="" val="2106092390"/>
                    </a:ext>
                  </a:extLst>
                </a:gridCol>
                <a:gridCol w="1411453">
                  <a:extLst>
                    <a:ext uri="{9D8B030D-6E8A-4147-A177-3AD203B41FA5}">
                      <a16:colId xmlns:a16="http://schemas.microsoft.com/office/drawing/2014/main" xmlns="" val="3038908516"/>
                    </a:ext>
                  </a:extLst>
                </a:gridCol>
                <a:gridCol w="1438840">
                  <a:extLst>
                    <a:ext uri="{9D8B030D-6E8A-4147-A177-3AD203B41FA5}">
                      <a16:colId xmlns:a16="http://schemas.microsoft.com/office/drawing/2014/main" xmlns="" val="142790011"/>
                    </a:ext>
                  </a:extLst>
                </a:gridCol>
                <a:gridCol w="1218562">
                  <a:extLst>
                    <a:ext uri="{9D8B030D-6E8A-4147-A177-3AD203B41FA5}">
                      <a16:colId xmlns:a16="http://schemas.microsoft.com/office/drawing/2014/main" xmlns="" val="3843644089"/>
                    </a:ext>
                  </a:extLst>
                </a:gridCol>
                <a:gridCol w="1358383">
                  <a:extLst>
                    <a:ext uri="{9D8B030D-6E8A-4147-A177-3AD203B41FA5}">
                      <a16:colId xmlns:a16="http://schemas.microsoft.com/office/drawing/2014/main" xmlns="" val="3922224768"/>
                    </a:ext>
                  </a:extLst>
                </a:gridCol>
                <a:gridCol w="1217001">
                  <a:extLst>
                    <a:ext uri="{9D8B030D-6E8A-4147-A177-3AD203B41FA5}">
                      <a16:colId xmlns:a16="http://schemas.microsoft.com/office/drawing/2014/main" xmlns="" val="1126661661"/>
                    </a:ext>
                  </a:extLst>
                </a:gridCol>
              </a:tblGrid>
              <a:tr h="1257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Всего обучающихся (чел.)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Всего обучающихся на «4» и «5» (чел)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Качество обученности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 одной «3» (чел)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 одной «4» (чел)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640027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 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27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63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2494258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 Б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25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56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4634260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 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23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13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56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0221312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 Б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20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69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9694489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 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719133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 Б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13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46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2789422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 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32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184905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 Б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40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603392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 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35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8222619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 Б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40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8909952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 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43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9996636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 Б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42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377597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11 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42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3483190"/>
                  </a:ext>
                </a:extLst>
              </a:tr>
              <a:tr h="352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11 Б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23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78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9250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85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B9F3D2B-F27E-4564-9653-6F97BC0C6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3243573"/>
              </p:ext>
            </p:extLst>
          </p:nvPr>
        </p:nvGraphicFramePr>
        <p:xfrm>
          <a:off x="1187624" y="2086682"/>
          <a:ext cx="7632849" cy="3990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711">
                  <a:extLst>
                    <a:ext uri="{9D8B030D-6E8A-4147-A177-3AD203B41FA5}">
                      <a16:colId xmlns:a16="http://schemas.microsoft.com/office/drawing/2014/main" xmlns="" val="484029458"/>
                    </a:ext>
                  </a:extLst>
                </a:gridCol>
                <a:gridCol w="541677">
                  <a:extLst>
                    <a:ext uri="{9D8B030D-6E8A-4147-A177-3AD203B41FA5}">
                      <a16:colId xmlns:a16="http://schemas.microsoft.com/office/drawing/2014/main" xmlns="" val="1927946894"/>
                    </a:ext>
                  </a:extLst>
                </a:gridCol>
                <a:gridCol w="542447">
                  <a:extLst>
                    <a:ext uri="{9D8B030D-6E8A-4147-A177-3AD203B41FA5}">
                      <a16:colId xmlns:a16="http://schemas.microsoft.com/office/drawing/2014/main" xmlns="" val="1048265086"/>
                    </a:ext>
                  </a:extLst>
                </a:gridCol>
                <a:gridCol w="542447">
                  <a:extLst>
                    <a:ext uri="{9D8B030D-6E8A-4147-A177-3AD203B41FA5}">
                      <a16:colId xmlns:a16="http://schemas.microsoft.com/office/drawing/2014/main" xmlns="" val="2398687038"/>
                    </a:ext>
                  </a:extLst>
                </a:gridCol>
                <a:gridCol w="543220">
                  <a:extLst>
                    <a:ext uri="{9D8B030D-6E8A-4147-A177-3AD203B41FA5}">
                      <a16:colId xmlns:a16="http://schemas.microsoft.com/office/drawing/2014/main" xmlns="" val="1562072916"/>
                    </a:ext>
                  </a:extLst>
                </a:gridCol>
                <a:gridCol w="543220">
                  <a:extLst>
                    <a:ext uri="{9D8B030D-6E8A-4147-A177-3AD203B41FA5}">
                      <a16:colId xmlns:a16="http://schemas.microsoft.com/office/drawing/2014/main" xmlns="" val="3742456398"/>
                    </a:ext>
                  </a:extLst>
                </a:gridCol>
                <a:gridCol w="543220">
                  <a:extLst>
                    <a:ext uri="{9D8B030D-6E8A-4147-A177-3AD203B41FA5}">
                      <a16:colId xmlns:a16="http://schemas.microsoft.com/office/drawing/2014/main" xmlns="" val="4001011891"/>
                    </a:ext>
                  </a:extLst>
                </a:gridCol>
                <a:gridCol w="543220">
                  <a:extLst>
                    <a:ext uri="{9D8B030D-6E8A-4147-A177-3AD203B41FA5}">
                      <a16:colId xmlns:a16="http://schemas.microsoft.com/office/drawing/2014/main" xmlns="" val="2286614927"/>
                    </a:ext>
                  </a:extLst>
                </a:gridCol>
                <a:gridCol w="543220">
                  <a:extLst>
                    <a:ext uri="{9D8B030D-6E8A-4147-A177-3AD203B41FA5}">
                      <a16:colId xmlns:a16="http://schemas.microsoft.com/office/drawing/2014/main" xmlns="" val="1885100889"/>
                    </a:ext>
                  </a:extLst>
                </a:gridCol>
                <a:gridCol w="543220">
                  <a:extLst>
                    <a:ext uri="{9D8B030D-6E8A-4147-A177-3AD203B41FA5}">
                      <a16:colId xmlns:a16="http://schemas.microsoft.com/office/drawing/2014/main" xmlns="" val="1231165628"/>
                    </a:ext>
                  </a:extLst>
                </a:gridCol>
                <a:gridCol w="535503">
                  <a:extLst>
                    <a:ext uri="{9D8B030D-6E8A-4147-A177-3AD203B41FA5}">
                      <a16:colId xmlns:a16="http://schemas.microsoft.com/office/drawing/2014/main" xmlns="" val="4208713834"/>
                    </a:ext>
                  </a:extLst>
                </a:gridCol>
                <a:gridCol w="713744">
                  <a:extLst>
                    <a:ext uri="{9D8B030D-6E8A-4147-A177-3AD203B41FA5}">
                      <a16:colId xmlns:a16="http://schemas.microsoft.com/office/drawing/2014/main" xmlns="" val="3710449263"/>
                    </a:ext>
                  </a:extLst>
                </a:gridCol>
              </a:tblGrid>
              <a:tr h="36682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Классы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7046358"/>
                  </a:ext>
                </a:extLst>
              </a:tr>
              <a:tr h="563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5 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5 Б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6 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6 Б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7 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7 Б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8 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8 Б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9 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9 Б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7715563"/>
                  </a:ext>
                </a:extLst>
              </a:tr>
              <a:tr h="4017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1496353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Биология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5364902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5018425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ОБЖ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4747782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Математика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10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5700511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Русский язык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1474984"/>
                  </a:ext>
                </a:extLst>
              </a:tr>
              <a:tr h="3670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Химия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11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4713256"/>
                  </a:ext>
                </a:extLst>
              </a:tr>
              <a:tr h="384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Итого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32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43204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F998CE3C-5911-49CD-8E82-1F4CA592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805932"/>
            <a:ext cx="734481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951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951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Предметы, по которым учащиеся 5-9  классов имеют одну тройку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2017 –2018  учебного года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4951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5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042C51E-CDAB-400C-9DAF-DDD7F74DD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0152230"/>
              </p:ext>
            </p:extLst>
          </p:nvPr>
        </p:nvGraphicFramePr>
        <p:xfrm>
          <a:off x="1403648" y="2636913"/>
          <a:ext cx="6918980" cy="1871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473">
                  <a:extLst>
                    <a:ext uri="{9D8B030D-6E8A-4147-A177-3AD203B41FA5}">
                      <a16:colId xmlns:a16="http://schemas.microsoft.com/office/drawing/2014/main" xmlns="" val="4125587817"/>
                    </a:ext>
                  </a:extLst>
                </a:gridCol>
                <a:gridCol w="908949">
                  <a:extLst>
                    <a:ext uri="{9D8B030D-6E8A-4147-A177-3AD203B41FA5}">
                      <a16:colId xmlns:a16="http://schemas.microsoft.com/office/drawing/2014/main" xmlns="" val="1979751208"/>
                    </a:ext>
                  </a:extLst>
                </a:gridCol>
                <a:gridCol w="908949">
                  <a:extLst>
                    <a:ext uri="{9D8B030D-6E8A-4147-A177-3AD203B41FA5}">
                      <a16:colId xmlns:a16="http://schemas.microsoft.com/office/drawing/2014/main" xmlns="" val="3071706723"/>
                    </a:ext>
                  </a:extLst>
                </a:gridCol>
                <a:gridCol w="908949">
                  <a:extLst>
                    <a:ext uri="{9D8B030D-6E8A-4147-A177-3AD203B41FA5}">
                      <a16:colId xmlns:a16="http://schemas.microsoft.com/office/drawing/2014/main" xmlns="" val="918544903"/>
                    </a:ext>
                  </a:extLst>
                </a:gridCol>
                <a:gridCol w="706643">
                  <a:extLst>
                    <a:ext uri="{9D8B030D-6E8A-4147-A177-3AD203B41FA5}">
                      <a16:colId xmlns:a16="http://schemas.microsoft.com/office/drawing/2014/main" xmlns="" val="2422722565"/>
                    </a:ext>
                  </a:extLst>
                </a:gridCol>
                <a:gridCol w="884017">
                  <a:extLst>
                    <a:ext uri="{9D8B030D-6E8A-4147-A177-3AD203B41FA5}">
                      <a16:colId xmlns:a16="http://schemas.microsoft.com/office/drawing/2014/main" xmlns="" val="3937277778"/>
                    </a:ext>
                  </a:extLst>
                </a:gridCol>
              </a:tblGrid>
              <a:tr h="52911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Классы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4248222"/>
                  </a:ext>
                </a:extLst>
              </a:tr>
              <a:tr h="813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 Б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11 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11 Б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7468354"/>
                  </a:ext>
                </a:extLst>
              </a:tr>
              <a:tr h="529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Химия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2506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A11C679-52D0-44D5-8DF7-8E64EE0B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20888" y="764704"/>
            <a:ext cx="124610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130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13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Предметы, по которым учащиеся 10-11  классов имеют одну тройку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513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2017 –2018  учебного года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513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130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4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5DD244-002F-4BA9-984B-3D42F9335AFB}"/>
              </a:ext>
            </a:extLst>
          </p:cNvPr>
          <p:cNvSpPr/>
          <p:nvPr/>
        </p:nvSpPr>
        <p:spPr>
          <a:xfrm>
            <a:off x="2286000" y="278330"/>
            <a:ext cx="4572000" cy="63013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2017-2018  учебного года в  средней  школе с 5 по 9  класс 29 отличников  (11 % от общего числа обучающихся средней  школы), на «4» и «5»  учится  93  обучающихся (37  % от общего числа обучающихся 5-9  классов). Эти данные показывают систематическую и стабильную работу педагогического коллектива в учебно-воспитательном процессе.   В тоже время необходимо отметить, что в средней школе  существует потенциал обучающихся, способных заниматься на «4» и «5», 32 обучающихся (12%) имеют одну «тройку» в средней школе.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этим, в следующем учебном году необходимо уделить особое внимание со стороны педагогов индивидуальной работе с обучающимися и представить план индивидуальной работы с учениками, требующими особого внимания.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5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xmlns="" id="{79FDB8B8-BC16-43CE-AEB6-F1FBE7CA6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4031920"/>
              </p:ext>
            </p:extLst>
          </p:nvPr>
        </p:nvGraphicFramePr>
        <p:xfrm>
          <a:off x="395536" y="1124744"/>
          <a:ext cx="8676534" cy="5419690"/>
        </p:xfrm>
        <a:graphic>
          <a:graphicData uri="http://schemas.openxmlformats.org/presentationml/2006/ole">
            <p:oleObj spid="_x0000_s6156" name="Acrobat Document" r:id="rId3" imgW="10695600" imgH="755820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549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297023B-6814-4F43-8E1F-395B282E5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2152772"/>
              </p:ext>
            </p:extLst>
          </p:nvPr>
        </p:nvGraphicFramePr>
        <p:xfrm>
          <a:off x="1763688" y="116632"/>
          <a:ext cx="6624736" cy="6712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756">
                  <a:extLst>
                    <a:ext uri="{9D8B030D-6E8A-4147-A177-3AD203B41FA5}">
                      <a16:colId xmlns:a16="http://schemas.microsoft.com/office/drawing/2014/main" xmlns="" val="2594824238"/>
                    </a:ext>
                  </a:extLst>
                </a:gridCol>
                <a:gridCol w="490797">
                  <a:extLst>
                    <a:ext uri="{9D8B030D-6E8A-4147-A177-3AD203B41FA5}">
                      <a16:colId xmlns:a16="http://schemas.microsoft.com/office/drawing/2014/main" xmlns="" val="1559590686"/>
                    </a:ext>
                  </a:extLst>
                </a:gridCol>
                <a:gridCol w="490797">
                  <a:extLst>
                    <a:ext uri="{9D8B030D-6E8A-4147-A177-3AD203B41FA5}">
                      <a16:colId xmlns:a16="http://schemas.microsoft.com/office/drawing/2014/main" xmlns="" val="2980510422"/>
                    </a:ext>
                  </a:extLst>
                </a:gridCol>
                <a:gridCol w="490797">
                  <a:extLst>
                    <a:ext uri="{9D8B030D-6E8A-4147-A177-3AD203B41FA5}">
                      <a16:colId xmlns:a16="http://schemas.microsoft.com/office/drawing/2014/main" xmlns="" val="373820185"/>
                    </a:ext>
                  </a:extLst>
                </a:gridCol>
                <a:gridCol w="490797">
                  <a:extLst>
                    <a:ext uri="{9D8B030D-6E8A-4147-A177-3AD203B41FA5}">
                      <a16:colId xmlns:a16="http://schemas.microsoft.com/office/drawing/2014/main" xmlns="" val="744575395"/>
                    </a:ext>
                  </a:extLst>
                </a:gridCol>
                <a:gridCol w="490797">
                  <a:extLst>
                    <a:ext uri="{9D8B030D-6E8A-4147-A177-3AD203B41FA5}">
                      <a16:colId xmlns:a16="http://schemas.microsoft.com/office/drawing/2014/main" xmlns="" val="1817038323"/>
                    </a:ext>
                  </a:extLst>
                </a:gridCol>
                <a:gridCol w="490797">
                  <a:extLst>
                    <a:ext uri="{9D8B030D-6E8A-4147-A177-3AD203B41FA5}">
                      <a16:colId xmlns:a16="http://schemas.microsoft.com/office/drawing/2014/main" xmlns="" val="1367153914"/>
                    </a:ext>
                  </a:extLst>
                </a:gridCol>
                <a:gridCol w="490797">
                  <a:extLst>
                    <a:ext uri="{9D8B030D-6E8A-4147-A177-3AD203B41FA5}">
                      <a16:colId xmlns:a16="http://schemas.microsoft.com/office/drawing/2014/main" xmlns="" val="908873531"/>
                    </a:ext>
                  </a:extLst>
                </a:gridCol>
                <a:gridCol w="490797">
                  <a:extLst>
                    <a:ext uri="{9D8B030D-6E8A-4147-A177-3AD203B41FA5}">
                      <a16:colId xmlns:a16="http://schemas.microsoft.com/office/drawing/2014/main" xmlns="" val="3598961534"/>
                    </a:ext>
                  </a:extLst>
                </a:gridCol>
                <a:gridCol w="490797">
                  <a:extLst>
                    <a:ext uri="{9D8B030D-6E8A-4147-A177-3AD203B41FA5}">
                      <a16:colId xmlns:a16="http://schemas.microsoft.com/office/drawing/2014/main" xmlns="" val="3734797681"/>
                    </a:ext>
                  </a:extLst>
                </a:gridCol>
                <a:gridCol w="562807">
                  <a:extLst>
                    <a:ext uri="{9D8B030D-6E8A-4147-A177-3AD203B41FA5}">
                      <a16:colId xmlns:a16="http://schemas.microsoft.com/office/drawing/2014/main" xmlns="" val="1946905946"/>
                    </a:ext>
                  </a:extLst>
                </a:gridCol>
              </a:tblGrid>
              <a:tr h="16597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Классы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4268190"/>
                  </a:ext>
                </a:extLst>
              </a:tr>
              <a:tr h="432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5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5 Б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6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6 Б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7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7 Б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8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8 Б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9 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9 Б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546611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4989810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Биология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1409692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География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3890934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Искусство (ИЗО)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9674955"/>
                  </a:ext>
                </a:extLst>
              </a:tr>
              <a:tr h="516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Информатика и ИКТ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815137"/>
                  </a:ext>
                </a:extLst>
              </a:tr>
              <a:tr h="516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Искусство (МХК)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1392524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80995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ОБЖ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9808817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4211057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Математика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458528"/>
                  </a:ext>
                </a:extLst>
              </a:tr>
              <a:tr h="516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Искусство (музыка)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86384"/>
                  </a:ext>
                </a:extLst>
              </a:tr>
              <a:tr h="516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972701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Русский язык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8445085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Технология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048770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Физика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0317956"/>
                  </a:ext>
                </a:extLst>
              </a:tr>
              <a:tr h="5163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6177847"/>
                  </a:ext>
                </a:extLst>
              </a:tr>
              <a:tr h="258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Химия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0" marR="52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90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87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B35D3EE-634C-4B6D-BFBF-90B55AAD7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1335039"/>
              </p:ext>
            </p:extLst>
          </p:nvPr>
        </p:nvGraphicFramePr>
        <p:xfrm>
          <a:off x="1259632" y="260648"/>
          <a:ext cx="7200799" cy="668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4028">
                  <a:extLst>
                    <a:ext uri="{9D8B030D-6E8A-4147-A177-3AD203B41FA5}">
                      <a16:colId xmlns:a16="http://schemas.microsoft.com/office/drawing/2014/main" xmlns="" val="64415271"/>
                    </a:ext>
                  </a:extLst>
                </a:gridCol>
                <a:gridCol w="1084539">
                  <a:extLst>
                    <a:ext uri="{9D8B030D-6E8A-4147-A177-3AD203B41FA5}">
                      <a16:colId xmlns:a16="http://schemas.microsoft.com/office/drawing/2014/main" xmlns="" val="3586585049"/>
                    </a:ext>
                  </a:extLst>
                </a:gridCol>
                <a:gridCol w="1084539">
                  <a:extLst>
                    <a:ext uri="{9D8B030D-6E8A-4147-A177-3AD203B41FA5}">
                      <a16:colId xmlns:a16="http://schemas.microsoft.com/office/drawing/2014/main" xmlns="" val="700251990"/>
                    </a:ext>
                  </a:extLst>
                </a:gridCol>
                <a:gridCol w="1084539">
                  <a:extLst>
                    <a:ext uri="{9D8B030D-6E8A-4147-A177-3AD203B41FA5}">
                      <a16:colId xmlns:a16="http://schemas.microsoft.com/office/drawing/2014/main" xmlns="" val="4029487893"/>
                    </a:ext>
                  </a:extLst>
                </a:gridCol>
                <a:gridCol w="843154">
                  <a:extLst>
                    <a:ext uri="{9D8B030D-6E8A-4147-A177-3AD203B41FA5}">
                      <a16:colId xmlns:a16="http://schemas.microsoft.com/office/drawing/2014/main" xmlns="" val="750330324"/>
                    </a:ext>
                  </a:extLst>
                </a:gridCol>
              </a:tblGrid>
              <a:tr h="35395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Классы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4483035"/>
                  </a:ext>
                </a:extLst>
              </a:tr>
              <a:tr h="460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 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 Б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11 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11 Б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2440664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1210894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Астрономия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403168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Биология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402166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География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9862854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Информатика и ИКТ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886396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Искусство (МХК)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950826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4217675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1050974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Математика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3284399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ОБЖ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2825808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881199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Русский язык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155768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Технология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1568017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Физика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3723167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Физическая культура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13024"/>
                  </a:ext>
                </a:extLst>
              </a:tr>
              <a:tr h="353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Химия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2" marR="586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5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41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E20A74A-284A-41B6-8B87-C61F2DBEAA68}"/>
              </a:ext>
            </a:extLst>
          </p:cNvPr>
          <p:cNvSpPr/>
          <p:nvPr/>
        </p:nvSpPr>
        <p:spPr>
          <a:xfrm>
            <a:off x="2286000" y="-18033"/>
            <a:ext cx="4572000" cy="68940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видно из таблиц, практически по всем предметам учебного плана качественная успеваемость составляет более 80 % в пятых и шестых классах. В 7-9  классах, по мере усложнения материала учебных программ, увеличения количества предметов, необходимости подготовки к продолжению обучения в предпрофильных классах школы  качество обучения немного снижается  (в среднем 75%).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повышения качества обученности на очередной учебный год можно сформулировать следующие рекомендации: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усилить контроль за успеваемостью обучающихся со стороны администрации;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активизировать индивидуальную работу со слабоуспевающими обучающимися на основе планов индивидуальной работы;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провести совместную работу учителей-предметников, классных руководителей по отслеживанию посещения дополнительных занятий и консультаций обучающимися.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1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624110"/>
            <a:ext cx="7274768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C0000"/>
                </a:solidFill>
              </a:rPr>
              <a:t>Задачи на 2018-19 </a:t>
            </a:r>
            <a:r>
              <a:rPr lang="ru-RU" dirty="0" err="1" smtClean="0">
                <a:solidFill>
                  <a:srgbClr val="CC0000"/>
                </a:solidFill>
              </a:rPr>
              <a:t>уч.год</a:t>
            </a:r>
            <a:r>
              <a:rPr lang="ru-RU" dirty="0" smtClean="0">
                <a:solidFill>
                  <a:srgbClr val="CC0000"/>
                </a:solidFill>
              </a:rPr>
              <a:t> по организации учебного процесса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0808"/>
            <a:ext cx="6912768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Необходима системная работа при подготовке обучающихся к ГИА-2019</a:t>
            </a:r>
          </a:p>
          <a:p>
            <a:r>
              <a:rPr lang="ru-RU" sz="2800" dirty="0"/>
              <a:t>Адресный подход  в работе с одаренными обучающимися и обучающимися с особыми образовательными потребностями</a:t>
            </a:r>
          </a:p>
          <a:p>
            <a:r>
              <a:rPr lang="ru-RU" sz="2800" dirty="0"/>
              <a:t>Каждому МО школы </a:t>
            </a:r>
            <a:r>
              <a:rPr lang="ru-RU" sz="2800"/>
              <a:t>рассмотреть </a:t>
            </a:r>
            <a:r>
              <a:rPr lang="ru-RU" sz="2800" smtClean="0"/>
              <a:t>кандидатуры </a:t>
            </a:r>
            <a:r>
              <a:rPr lang="ru-RU" sz="2800" dirty="0"/>
              <a:t>учеников, которые могут представить свои работы </a:t>
            </a:r>
            <a:r>
              <a:rPr lang="ru-RU" sz="2800"/>
              <a:t>на </a:t>
            </a:r>
            <a:r>
              <a:rPr lang="ru-RU" sz="2800" smtClean="0"/>
              <a:t>НПК</a:t>
            </a:r>
            <a:r>
              <a:rPr lang="ru-RU" sz="2800" dirty="0"/>
              <a:t>, Курчатовских чтениях, в проектах Школы Росатома и т.д. и помочь учащимся принять участие в таких мероприятиях.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589199" cy="1280890"/>
          </a:xfrm>
        </p:spPr>
        <p:txBody>
          <a:bodyPr/>
          <a:lstStyle/>
          <a:p>
            <a:r>
              <a:rPr lang="ru-RU" dirty="0" smtClean="0"/>
              <a:t>Задачи на 2018-2019 учебный год в ГО Заречный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1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обеспечение доступности качественного образования, в том числе дополнительного образования;</a:t>
            </a:r>
          </a:p>
          <a:p>
            <a:r>
              <a:rPr lang="ru-RU" dirty="0" smtClean="0"/>
              <a:t>совершенствование системы поддержки талантливых детей и молодежи;</a:t>
            </a:r>
          </a:p>
          <a:p>
            <a:r>
              <a:rPr lang="ru-RU" dirty="0" smtClean="0"/>
              <a:t>совершенствование воспитательной работы в образовательных организациях;</a:t>
            </a:r>
          </a:p>
          <a:p>
            <a:r>
              <a:rPr lang="ru-RU" dirty="0" smtClean="0"/>
              <a:t>совершенствование системы отдыха и оздоровления детей и молодежи;</a:t>
            </a:r>
          </a:p>
          <a:p>
            <a:r>
              <a:rPr lang="ru-RU" dirty="0" smtClean="0"/>
              <a:t>выявление, поддержка и продвижение передового педагогического опыта;</a:t>
            </a:r>
          </a:p>
          <a:p>
            <a:r>
              <a:rPr lang="ru-RU" dirty="0" smtClean="0"/>
              <a:t>развитие муниципальной системы оценки качества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7490793" cy="54345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Анализ образовательных результатов  2017-2018 учебного года</a:t>
            </a:r>
          </a:p>
          <a:p>
            <a:r>
              <a:rPr lang="ru-RU" sz="3200" dirty="0" smtClean="0"/>
              <a:t> Задачи на 2018-2019 учебный год </a:t>
            </a:r>
          </a:p>
          <a:p>
            <a:r>
              <a:rPr lang="ru-RU" sz="3200" dirty="0" smtClean="0"/>
              <a:t>Социальное партнёрство</a:t>
            </a:r>
          </a:p>
          <a:p>
            <a:r>
              <a:rPr lang="ru-RU" sz="3200" dirty="0" smtClean="0"/>
              <a:t>Безопасность</a:t>
            </a:r>
          </a:p>
          <a:p>
            <a:r>
              <a:rPr lang="ru-RU" sz="3200" dirty="0" smtClean="0"/>
              <a:t>Информирование участников образовательного процесса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332656"/>
            <a:ext cx="7058744" cy="15723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9 федеральных проектов, которые изменят российское образование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3" y="2133600"/>
            <a:ext cx="7994848" cy="352764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Национальный проект в сфере образования был утвержден "майским указом" президента в 2018 году. Планируется, что его реализация охватит период до 2024 года.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632847" cy="565057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Первый проект — </a:t>
            </a:r>
            <a:r>
              <a:rPr lang="ru-RU" b="1" dirty="0" smtClean="0">
                <a:solidFill>
                  <a:srgbClr val="FF0000"/>
                </a:solidFill>
              </a:rPr>
              <a:t>«Современная школа»</a:t>
            </a:r>
            <a:r>
              <a:rPr lang="ru-RU" dirty="0" smtClean="0"/>
              <a:t>. </a:t>
            </a:r>
            <a:r>
              <a:rPr lang="ru-RU" dirty="0" smtClean="0"/>
              <a:t>Новые методы </a:t>
            </a:r>
            <a:r>
              <a:rPr lang="ru-RU" dirty="0" smtClean="0"/>
              <a:t>обучения и </a:t>
            </a:r>
            <a:r>
              <a:rPr lang="ru-RU" dirty="0" smtClean="0"/>
              <a:t>образовательные технологии. </a:t>
            </a:r>
            <a:r>
              <a:rPr lang="ru-RU" dirty="0" smtClean="0"/>
              <a:t>Для того, чтобы Россия вошла в число 10 ведущих стран мира по качеству общего образования, в школах </a:t>
            </a:r>
            <a:r>
              <a:rPr lang="ru-RU" b="1" dirty="0" smtClean="0"/>
              <a:t>обновят образовательные программы </a:t>
            </a:r>
            <a:r>
              <a:rPr lang="ru-RU" dirty="0" smtClean="0"/>
              <a:t>и внедрят </a:t>
            </a:r>
            <a:r>
              <a:rPr lang="ru-RU" b="1" dirty="0" smtClean="0"/>
              <a:t>систему оценки качества </a:t>
            </a:r>
            <a:r>
              <a:rPr lang="ru-RU" dirty="0" smtClean="0"/>
              <a:t>на основе международных исследований. </a:t>
            </a:r>
            <a:endParaRPr lang="ru-RU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«Успех каждого ребенка» </a:t>
            </a:r>
            <a:r>
              <a:rPr lang="ru-RU" dirty="0" smtClean="0"/>
              <a:t>— призван воспитывать «гармонично развитые и социально ответственные личности</a:t>
            </a:r>
            <a:r>
              <a:rPr lang="ru-RU" dirty="0" smtClean="0"/>
              <a:t>». Индивидуальное обучение, дистанционное, доступное дополнительное образование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«Современные родители» 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smtClean="0"/>
              <a:t>психолого-педагогическая </a:t>
            </a:r>
            <a:r>
              <a:rPr lang="ru-RU" dirty="0" smtClean="0"/>
              <a:t>и </a:t>
            </a:r>
            <a:r>
              <a:rPr lang="ru-RU" dirty="0" smtClean="0"/>
              <a:t>информационно-просветительская поддержка </a:t>
            </a:r>
            <a:r>
              <a:rPr lang="ru-RU" dirty="0" smtClean="0"/>
              <a:t>для семей</a:t>
            </a:r>
            <a:r>
              <a:rPr lang="ru-RU" dirty="0" smtClean="0"/>
              <a:t>.</a:t>
            </a:r>
            <a:r>
              <a:rPr lang="ru-RU" dirty="0" smtClean="0"/>
              <a:t> К 2024 году во всех регионах заработают центры помощи родителям</a:t>
            </a:r>
            <a:r>
              <a:rPr lang="ru-RU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C0000"/>
                </a:solidFill>
              </a:rPr>
              <a:t>«Цифровая образовательная среда</a:t>
            </a:r>
            <a:r>
              <a:rPr lang="ru-RU" b="1" dirty="0" smtClean="0">
                <a:solidFill>
                  <a:srgbClr val="CC0000"/>
                </a:solidFill>
              </a:rPr>
              <a:t>» - </a:t>
            </a:r>
            <a:r>
              <a:rPr lang="ru-RU" dirty="0" smtClean="0"/>
              <a:t>создание безопасной цифровой образовательной среды.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хочет реализовать такую модель, которая позволит во всех школах создать профили «цифровых компетенций» для учеников и педагогов. Отчётность в школах полностью переведут в электронный вид.</a:t>
            </a:r>
            <a:endParaRPr lang="ru-RU" b="1" dirty="0" smtClean="0">
              <a:solidFill>
                <a:srgbClr val="CC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8640"/>
            <a:ext cx="8208912" cy="62646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C0000"/>
                </a:solidFill>
              </a:rPr>
              <a:t> «Учитель будущего</a:t>
            </a:r>
            <a:r>
              <a:rPr lang="ru-RU" b="1" dirty="0" smtClean="0">
                <a:solidFill>
                  <a:srgbClr val="CC0000"/>
                </a:solidFill>
              </a:rPr>
              <a:t>»</a:t>
            </a:r>
            <a:r>
              <a:rPr lang="ru-RU" dirty="0" smtClean="0"/>
              <a:t> Министерство просвещения разработает единую модель для работников из образования и утвердит систему карьерного роста, которая будет учитывать достижения педагога</a:t>
            </a:r>
            <a:r>
              <a:rPr lang="ru-RU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C0000"/>
                </a:solidFill>
              </a:rPr>
              <a:t> «Молодые профессионалы</a:t>
            </a:r>
            <a:r>
              <a:rPr lang="ru-RU" b="1" dirty="0" smtClean="0">
                <a:solidFill>
                  <a:srgbClr val="CC0000"/>
                </a:solidFill>
              </a:rPr>
              <a:t>»</a:t>
            </a:r>
            <a:r>
              <a:rPr lang="ru-RU" dirty="0" smtClean="0"/>
              <a:t> </a:t>
            </a:r>
            <a:r>
              <a:rPr lang="ru-RU" dirty="0" smtClean="0"/>
              <a:t> - модернизация профобразования.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Стандарт. </a:t>
            </a:r>
            <a:r>
              <a:rPr lang="ru-RU" dirty="0" smtClean="0"/>
              <a:t>К декабрю 2024 года создадут сеть центров опережающей профессиональной подготовки. Это поможет готовиться к демонстрационным экзаменам, которые через шесть лет будут сдавать в 50% техникумов и колледжей. 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C0000"/>
                </a:solidFill>
              </a:rPr>
              <a:t>«Новые возможности для каждого» </a:t>
            </a:r>
            <a:r>
              <a:rPr lang="ru-RU" b="1" dirty="0" smtClean="0">
                <a:solidFill>
                  <a:srgbClr val="CC0000"/>
                </a:solidFill>
              </a:rPr>
              <a:t>- </a:t>
            </a:r>
            <a:r>
              <a:rPr lang="ru-RU" b="1" dirty="0" smtClean="0"/>
              <a:t>Взрослые </a:t>
            </a:r>
            <a:r>
              <a:rPr lang="ru-RU" b="1" dirty="0" smtClean="0"/>
              <a:t>тоже должны учиться</a:t>
            </a:r>
            <a:r>
              <a:rPr lang="ru-RU" dirty="0" smtClean="0"/>
              <a:t> </a:t>
            </a:r>
            <a:r>
              <a:rPr lang="ru-RU" dirty="0" smtClean="0"/>
              <a:t>. </a:t>
            </a:r>
            <a:r>
              <a:rPr lang="ru-RU" dirty="0" smtClean="0"/>
              <a:t> Ведомство создаст платформу- навигатор и набор сервисов с курсами и образовательными программами. Кроме того, будут проходить мероприятия по стимулированию самообразования граждан</a:t>
            </a:r>
            <a:r>
              <a:rPr lang="ru-RU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C0000"/>
                </a:solidFill>
              </a:rPr>
              <a:t>«Социальная активность» </a:t>
            </a:r>
            <a:r>
              <a:rPr lang="ru-RU" dirty="0" smtClean="0"/>
              <a:t> </a:t>
            </a:r>
            <a:r>
              <a:rPr lang="ru-RU" dirty="0" smtClean="0"/>
              <a:t>-  </a:t>
            </a:r>
            <a:r>
              <a:rPr lang="ru-RU" dirty="0" smtClean="0"/>
              <a:t>развивать наставничество и </a:t>
            </a:r>
            <a:r>
              <a:rPr lang="ru-RU" dirty="0" err="1" smtClean="0"/>
              <a:t>волонтёрство</a:t>
            </a:r>
            <a:r>
              <a:rPr lang="ru-RU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C0000"/>
                </a:solidFill>
              </a:rPr>
              <a:t>«Вузы как центры пространства создания инноваций</a:t>
            </a:r>
            <a:r>
              <a:rPr lang="ru-RU" b="1" dirty="0" smtClean="0">
                <a:solidFill>
                  <a:srgbClr val="CC0000"/>
                </a:solidFill>
              </a:rPr>
              <a:t>».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42 выпускника, аттестат получили 41 чел.(1 – по болезни справка)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93% - ВУЗ, 5% - СПО;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65% - бюджет; 35% - платно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49% - </a:t>
            </a:r>
            <a:r>
              <a:rPr lang="ru-RU" b="1" dirty="0" err="1" smtClean="0">
                <a:solidFill>
                  <a:srgbClr val="0070C0"/>
                </a:solidFill>
              </a:rPr>
              <a:t>УрФУ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ru-RU" b="1" dirty="0" smtClean="0">
              <a:solidFill>
                <a:srgbClr val="CC0000"/>
              </a:solidFill>
            </a:endParaRPr>
          </a:p>
          <a:p>
            <a:pPr>
              <a:spcBef>
                <a:spcPts val="0"/>
              </a:spcBef>
            </a:pPr>
            <a:endParaRPr lang="ru-RU" b="1" dirty="0" smtClean="0">
              <a:solidFill>
                <a:srgbClr val="CC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Социальное партнёрство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1" y="1484784"/>
            <a:ext cx="7562800" cy="44264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«Школа крепкой семьи»</a:t>
            </a:r>
          </a:p>
          <a:p>
            <a:r>
              <a:rPr lang="ru-RU" sz="2800" dirty="0" smtClean="0"/>
              <a:t>2017-2018 учебный год – 4 педагога</a:t>
            </a:r>
          </a:p>
          <a:p>
            <a:r>
              <a:rPr lang="ru-RU" sz="2800" dirty="0" smtClean="0"/>
              <a:t>2017-2018 г учебный год – 21 педагог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Безопасность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5" y="1340768"/>
            <a:ext cx="7778825" cy="4570454"/>
          </a:xfrm>
        </p:spPr>
        <p:txBody>
          <a:bodyPr/>
          <a:lstStyle/>
          <a:p>
            <a:r>
              <a:rPr lang="ru-RU" sz="2800" dirty="0" smtClean="0"/>
              <a:t>Безопасный маршрут</a:t>
            </a:r>
          </a:p>
          <a:p>
            <a:r>
              <a:rPr lang="ru-RU" sz="2800" dirty="0" smtClean="0"/>
              <a:t>Пожарная безопасность</a:t>
            </a:r>
          </a:p>
          <a:p>
            <a:r>
              <a:rPr lang="ru-RU" sz="2800" dirty="0" smtClean="0"/>
              <a:t>Здоровый образ жизни. Питание</a:t>
            </a:r>
          </a:p>
          <a:p>
            <a:pPr>
              <a:buNone/>
            </a:pPr>
            <a:r>
              <a:rPr lang="ru-RU" sz="2800" dirty="0" smtClean="0"/>
              <a:t>3-23-08 - Анна Юрьевна – организатор питания,</a:t>
            </a:r>
          </a:p>
          <a:p>
            <a:pPr>
              <a:buNone/>
            </a:pPr>
            <a:r>
              <a:rPr lang="ru-RU" sz="2800" dirty="0" smtClean="0"/>
              <a:t>7-38-90 – Екатерина Юрьевна – оплата питания, пропускная </a:t>
            </a:r>
            <a:r>
              <a:rPr lang="ru-RU" sz="2800" dirty="0" smtClean="0"/>
              <a:t>система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C0000"/>
                </a:solidFill>
              </a:rPr>
              <a:t>Сайт школы </a:t>
            </a:r>
            <a:r>
              <a:rPr lang="en-US" sz="2800" b="1" dirty="0" smtClean="0">
                <a:solidFill>
                  <a:srgbClr val="CC0000"/>
                </a:solidFill>
              </a:rPr>
              <a:t>http://2zar.uralschool.ru/</a:t>
            </a:r>
            <a:endParaRPr lang="ru-RU" sz="2800" b="1" dirty="0" smtClean="0">
              <a:solidFill>
                <a:srgbClr val="CC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188640"/>
            <a:ext cx="691472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Календарный учебный график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980728"/>
          <a:ext cx="6102092" cy="1219734"/>
        </p:xfrm>
        <a:graphic>
          <a:graphicData uri="http://schemas.openxmlformats.org/drawingml/2006/table">
            <a:tbl>
              <a:tblPr/>
              <a:tblGrid>
                <a:gridCol w="1218717"/>
                <a:gridCol w="453218"/>
                <a:gridCol w="397712"/>
                <a:gridCol w="477351"/>
                <a:gridCol w="477351"/>
                <a:gridCol w="318073"/>
                <a:gridCol w="476868"/>
                <a:gridCol w="466733"/>
                <a:gridCol w="374544"/>
                <a:gridCol w="681999"/>
                <a:gridCol w="681999"/>
                <a:gridCol w="77527"/>
              </a:tblGrid>
              <a:tr h="146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1четверть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октябрь-ноябрь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неделя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1,3-8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10-15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17-22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24-29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1-6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8-13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15-20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22-27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 недель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28-4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2-4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5-9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10-11 классы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Продолжительность в учебных днях/неделях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 дней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27" marR="52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2420888"/>
          <a:ext cx="6095999" cy="1388226"/>
        </p:xfrm>
        <a:graphic>
          <a:graphicData uri="http://schemas.openxmlformats.org/drawingml/2006/table">
            <a:tbl>
              <a:tblPr/>
              <a:tblGrid>
                <a:gridCol w="1246550"/>
                <a:gridCol w="463568"/>
                <a:gridCol w="406795"/>
                <a:gridCol w="488253"/>
                <a:gridCol w="401858"/>
                <a:gridCol w="495658"/>
                <a:gridCol w="413706"/>
                <a:gridCol w="399390"/>
                <a:gridCol w="440365"/>
                <a:gridCol w="668941"/>
                <a:gridCol w="670915"/>
              </a:tblGrid>
              <a:tr h="380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 четверть/1п/г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Декабрь-январь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неделя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6-10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12-17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19-24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26-1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3-8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10-15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17-22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24-29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8недель /16 учебных недель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30-13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 классы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2-4 классы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9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5-9 классы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8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10-11 классы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FF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3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Продолжительность в учебных неделях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15 дней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18" marR="53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7664" y="4149080"/>
            <a:ext cx="600196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Праздничные дни/школьные образовательные мероприятия: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сентября 2018г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Знаний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сентября 2018г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Успех Года (школьный праздник)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октября 2018г.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Учителя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октября 2018г.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Здоровья (спортивный праздник)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ноября 2018г.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народного единства, 5 ноября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праздничный день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 декабря2018г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 января 2019г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новогодние нерабочие праздничные дни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февраля 2019г.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защитника Отечества;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марта 2019г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Международный женский день; 9 марта 2019г.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Здоровья (школьные мероприятия)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1мая 2019г.- День солидарности трудящихся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мая 2019 г.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Школьный праздник творчества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мая 2019г.- День Победы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июня 2019 г.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России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Строим будущее вместе!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Елена Вадимовна\Desktop\LB6Nm1ucD7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560840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9154" name="Picture 2" descr="C:\Users\Елена Вадимовна\Downloads\Большой концерт школы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8243990" cy="5460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C0000"/>
                </a:solidFill>
              </a:rPr>
              <a:t>Анализ образовательных результатов  2017-2018 учебного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232902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rgbClr val="CC0000"/>
                </a:solidFill>
              </a:rPr>
              <a:t>МАОУ ГО Заречный «СОШ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C0000"/>
                </a:solidFill>
              </a:rPr>
              <a:t>Предметные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Государственная итоговая аттестация – 2017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Результаты образовательной деятельности МАОУ ГО Заречный «СОШ №2» в 2017-18 учебном году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C0000"/>
                </a:solidFill>
              </a:rPr>
              <a:t>ГИА-2018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6347384"/>
              </p:ext>
            </p:extLst>
          </p:nvPr>
        </p:nvGraphicFramePr>
        <p:xfrm>
          <a:off x="1115616" y="1340768"/>
          <a:ext cx="6984776" cy="426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7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9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12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ГИА по программам основного общего образования (ОГЭ)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ГИА по программам среднего общего образования (ЕГЭ)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Количество учащихся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Допущено к ГИА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Участвовало в ГИА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Успешно завершили ГИА (получили  аттестаты)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Участие в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пресдачах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 (сентябрь)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9176" cy="850106"/>
          </a:xfrm>
        </p:spPr>
        <p:txBody>
          <a:bodyPr/>
          <a:lstStyle/>
          <a:p>
            <a:r>
              <a:rPr lang="ru-RU" dirty="0">
                <a:solidFill>
                  <a:srgbClr val="CC0000"/>
                </a:solidFill>
              </a:rPr>
              <a:t>Результаты ЕГЭ-2017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4694014"/>
              </p:ext>
            </p:extLst>
          </p:nvPr>
        </p:nvGraphicFramePr>
        <p:xfrm>
          <a:off x="251520" y="980728"/>
          <a:ext cx="8784976" cy="567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9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52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1657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Средний балл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Мин балл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Макс балл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высокобальников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(80 баллов и более)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Математика (б)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Математика (п)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Информатика и ИКТ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7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7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7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C0000"/>
                </a:solidFill>
              </a:rPr>
              <a:t>Результаты ОГЭ-2018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164305"/>
              </p:ext>
            </p:extLst>
          </p:nvPr>
        </p:nvGraphicFramePr>
        <p:xfrm>
          <a:off x="683569" y="1340769"/>
          <a:ext cx="7992886" cy="4842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5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16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41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41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77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Качество 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Колич 100% работ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ГИА-17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Математика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Информатика и ИКТ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6"/>
            <a:ext cx="669674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Результаты образовательной деятельности МАОУ ГО Заречный «СОШ №2» 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в 2017-18 учебном году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C000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D91BCCD7-8196-4EFC-A931-F9482E502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48542"/>
              </p:ext>
            </p:extLst>
          </p:nvPr>
        </p:nvGraphicFramePr>
        <p:xfrm>
          <a:off x="899592" y="1700808"/>
          <a:ext cx="7306194" cy="3726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142529061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66550101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77975396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03484528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830916028"/>
                    </a:ext>
                  </a:extLst>
                </a:gridCol>
                <a:gridCol w="1113506">
                  <a:extLst>
                    <a:ext uri="{9D8B030D-6E8A-4147-A177-3AD203B41FA5}">
                      <a16:colId xmlns:a16="http://schemas.microsoft.com/office/drawing/2014/main" xmlns="" val="1255610027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Классы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Всего обучающихся (чел)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Всего обучающихся на «4» и «5» (чел)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Качество обученности (%)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 одной «3» (чел)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 одной «4» (чел)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651255"/>
                  </a:ext>
                </a:extLst>
              </a:tr>
              <a:tr h="8102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2-4 классы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207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147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71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19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45102"/>
                  </a:ext>
                </a:extLst>
              </a:tr>
              <a:tr h="8102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5-9 классы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261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122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47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32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2409361"/>
                  </a:ext>
                </a:extLst>
              </a:tr>
              <a:tr h="8102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10-11 классы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76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38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50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52763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xmlns="" id="{F8E64BEC-2378-4FEE-A31E-AF8265554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9802365"/>
              </p:ext>
            </p:extLst>
          </p:nvPr>
        </p:nvGraphicFramePr>
        <p:xfrm>
          <a:off x="1259632" y="1"/>
          <a:ext cx="7344816" cy="6741368"/>
        </p:xfrm>
        <a:graphic>
          <a:graphicData uri="http://schemas.openxmlformats.org/presentationml/2006/ole">
            <p:oleObj spid="_x0000_s2066" name="Acrobat Document" r:id="rId3" imgW="7557840" imgH="1069596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1626</Words>
  <Application>Microsoft Office PowerPoint</Application>
  <PresentationFormat>Экран (4:3)</PresentationFormat>
  <Paragraphs>875</Paragraphs>
  <Slides>27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Легкий дым</vt:lpstr>
      <vt:lpstr>Acrobat Document</vt:lpstr>
      <vt:lpstr>Единый День Родительских собраний</vt:lpstr>
      <vt:lpstr>Слайд 2</vt:lpstr>
      <vt:lpstr>Анализ образовательных результатов  2017-2018 учебного года</vt:lpstr>
      <vt:lpstr>Предметные результаты</vt:lpstr>
      <vt:lpstr>ГИА-2018</vt:lpstr>
      <vt:lpstr>Результаты ЕГЭ-2017</vt:lpstr>
      <vt:lpstr>Результаты ОГЭ-2018</vt:lpstr>
      <vt:lpstr>Результаты образовательной деятельности МАОУ ГО Заречный «СОШ №2»  в 2017-18 учебном году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Задачи на 2018-19 уч.год по организации учебного процесса</vt:lpstr>
      <vt:lpstr>Задачи на 2018-2019 учебный год в ГО Заречный</vt:lpstr>
      <vt:lpstr>9 федеральных проектов, которые изменят российское образование </vt:lpstr>
      <vt:lpstr>Слайд 21</vt:lpstr>
      <vt:lpstr>Слайд 22</vt:lpstr>
      <vt:lpstr>Социальное партнёрство</vt:lpstr>
      <vt:lpstr>Безопасность</vt:lpstr>
      <vt:lpstr> Календарный учебный график </vt:lpstr>
      <vt:lpstr>Строим будущее вместе!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образовательных результатов  2016-2017 учебного года</dc:title>
  <dc:creator>Школа 5</dc:creator>
  <cp:lastModifiedBy>Елена Вадимовна</cp:lastModifiedBy>
  <cp:revision>88</cp:revision>
  <dcterms:created xsi:type="dcterms:W3CDTF">2017-08-28T18:19:00Z</dcterms:created>
  <dcterms:modified xsi:type="dcterms:W3CDTF">2018-09-18T05:45:47Z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1033-10.2.0.5824</vt:lpwstr>
  </property>
</Properties>
</file>