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DAC3D0-BDA2-487C-B2D2-CCAE5D8AAE02}" type="datetimeFigureOut">
              <a:rPr lang="ru-RU" smtClean="0"/>
              <a:t>21.10.2018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DD27CCD-5604-47C0-B5BA-787A35A7BCC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500174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Медиация как альтернативный метод разрешения споров 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-28577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Примерная структура службы примирения в образовательной организации</a:t>
            </a:r>
            <a:endParaRPr lang="ru-RU" sz="28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85720" y="1643050"/>
            <a:ext cx="2532048" cy="9112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Информация о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результатах встречи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285720" y="2928934"/>
            <a:ext cx="2286016" cy="14287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Взаимодействие со школьным психологом, социальным педагогом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2857488" y="928670"/>
            <a:ext cx="1714512" cy="785818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ВЗРОСЛЫЕ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4929190" y="1000108"/>
            <a:ext cx="1643074" cy="733427"/>
          </a:xfrm>
          <a:prstGeom prst="rect">
            <a:avLst/>
          </a:prstGeom>
          <a:solidFill>
            <a:srgbClr val="9BBB59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ШКОЛЬНИКИ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6786579" y="1214422"/>
            <a:ext cx="1928826" cy="150019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Презентации, стенгазеты, создание высокого статуса службы медиации среди школьников</a:t>
            </a:r>
            <a:endParaRPr kumimoji="0" 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6715140" y="3143248"/>
            <a:ext cx="2071703" cy="11620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Проведение тренингов и занятий</a:t>
            </a:r>
            <a:endParaRPr kumimoji="0" lang="ru-RU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3071802" y="2500306"/>
            <a:ext cx="2928958" cy="1347790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Школьная служба медиации: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Проводит примирительные встречи, участвует в обучении, проводит просветительские мероприятия</a:t>
            </a:r>
            <a:endParaRPr kumimoji="0" 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214282" y="4643446"/>
            <a:ext cx="2357454" cy="14763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Информация о конфликтах от учителей, из администрации школы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714612" y="4643446"/>
            <a:ext cx="2157417" cy="159544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Личные обращения в службу медиации от взрослых и подростков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5072066" y="4643446"/>
            <a:ext cx="1714512" cy="159544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Информация из «Ящика обращений»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6929454" y="4643446"/>
            <a:ext cx="1643042" cy="156210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Конфликты подростков, о которых стало известно в службе медиации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AutoShape 8"/>
          <p:cNvSpPr>
            <a:spLocks noChangeShapeType="1"/>
          </p:cNvSpPr>
          <p:nvPr/>
        </p:nvSpPr>
        <p:spPr bwMode="auto">
          <a:xfrm flipH="1" flipV="1">
            <a:off x="3571868" y="1714487"/>
            <a:ext cx="500066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AutoShape 7"/>
          <p:cNvSpPr>
            <a:spLocks noChangeShapeType="1"/>
          </p:cNvSpPr>
          <p:nvPr/>
        </p:nvSpPr>
        <p:spPr bwMode="auto">
          <a:xfrm flipH="1">
            <a:off x="1482725" y="1644650"/>
            <a:ext cx="2857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/>
          <p:cNvSpPr>
            <a:spLocks noChangeShapeType="1"/>
          </p:cNvSpPr>
          <p:nvPr/>
        </p:nvSpPr>
        <p:spPr bwMode="auto">
          <a:xfrm flipV="1">
            <a:off x="1571604" y="3857628"/>
            <a:ext cx="1885959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AutoShape 5"/>
          <p:cNvSpPr>
            <a:spLocks noChangeShapeType="1"/>
          </p:cNvSpPr>
          <p:nvPr/>
        </p:nvSpPr>
        <p:spPr bwMode="auto">
          <a:xfrm flipV="1">
            <a:off x="3357554" y="3857628"/>
            <a:ext cx="504828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/>
          <p:cNvSpPr>
            <a:spLocks noChangeShapeType="1"/>
          </p:cNvSpPr>
          <p:nvPr/>
        </p:nvSpPr>
        <p:spPr bwMode="auto">
          <a:xfrm flipH="1" flipV="1">
            <a:off x="5357818" y="3929066"/>
            <a:ext cx="1857388" cy="7143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AutoShape 3"/>
          <p:cNvSpPr>
            <a:spLocks noChangeShapeType="1"/>
          </p:cNvSpPr>
          <p:nvPr/>
        </p:nvSpPr>
        <p:spPr bwMode="auto">
          <a:xfrm flipH="1" flipV="1">
            <a:off x="6000760" y="3429000"/>
            <a:ext cx="923925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 flipV="1">
            <a:off x="5072066" y="1714488"/>
            <a:ext cx="714380" cy="71438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ShapeType="1"/>
          </p:cNvSpPr>
          <p:nvPr/>
        </p:nvSpPr>
        <p:spPr bwMode="auto">
          <a:xfrm flipV="1">
            <a:off x="6072198" y="2143116"/>
            <a:ext cx="781054" cy="57150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AutoShape 8"/>
          <p:cNvSpPr>
            <a:spLocks noChangeShapeType="1"/>
          </p:cNvSpPr>
          <p:nvPr/>
        </p:nvSpPr>
        <p:spPr bwMode="auto">
          <a:xfrm flipH="1" flipV="1">
            <a:off x="2786050" y="1857364"/>
            <a:ext cx="571504" cy="64294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31764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285720" y="500042"/>
            <a:ext cx="8586790" cy="385765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charset="2"/>
              <a:buChar char=""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Медиация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это специальный вид деятельности, заключающийся в оптимизации с участием третьей стороны процесса поиска конфликтующими сторонами решения проблемы, которое позволило бы прекратить конфликт.</a:t>
            </a:r>
            <a:endParaRPr kumimoji="0" lang="ru-RU" sz="2800" b="0" i="1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charset="2"/>
              <a:buChar char="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charset="2"/>
              <a:buChar char=""/>
              <a:tabLst/>
              <a:defRPr/>
            </a:pPr>
            <a:endParaRPr kumimoji="0" lang="ru-RU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charset="2"/>
              <a:buChar char=""/>
              <a:tabLst/>
              <a:defRPr/>
            </a:pPr>
            <a:endParaRPr kumimoji="0" lang="ru-RU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3186112"/>
            <a:ext cx="6408738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"Школьная медиация"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это инновационный метод, который применяется для разрешения споров и предотвращения конфликтных ситуаций между участниками образовательного процесса в качестве современного альтернативного способа разрешения споров.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Служба школьной медиации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- эта служба, созданная в школе и состоящая из педагогов, учащихся и их родителей, прошедших необходимую подготовку и обучение основам метода школьной медиации и медиативного подхода.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Основная цель служб школьной медиации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состоит в формировании благополучного, гуманного и безопасного пространства для полноценного развития и социализации детей и подростков, в том числе при возникновении трудных жизненных ситуаций, включая вступление их в конфликт с законом.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УСЛОВИЯ, ПРИ КОТОРЫХ КОНФЛИКТНАЯ </a:t>
            </a:r>
            <a:r>
              <a:rPr lang="ru-RU" dirty="0" smtClean="0"/>
              <a:t>СИТУАЦИЯ МОЖЕТ </a:t>
            </a:r>
            <a:r>
              <a:rPr lang="ru-RU" dirty="0" smtClean="0"/>
              <a:t>БЫТЬ </a:t>
            </a:r>
            <a:r>
              <a:rPr lang="ru-RU" dirty="0" smtClean="0"/>
              <a:t>РАССМОТРЕНА </a:t>
            </a:r>
            <a:r>
              <a:rPr lang="ru-RU" dirty="0" smtClean="0"/>
              <a:t>СЛУЖБОЙ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ru-RU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1)         </a:t>
            </a:r>
            <a:r>
              <a:rPr lang="ru-RU" alt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Есть конфликт, его стороны известны </a:t>
            </a:r>
            <a:r>
              <a:rPr lang="ru-RU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они признают свое участие в конфликте или криминальной ситуации (но не обязательно признают свою неправоту);</a:t>
            </a:r>
          </a:p>
          <a:p>
            <a:pPr>
              <a:buFont typeface="Wingdings 3" charset="2"/>
              <a:buChar char=""/>
              <a:defRPr/>
            </a:pPr>
            <a:r>
              <a:rPr lang="ru-RU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2)        Сторонам больше 10 лет.</a:t>
            </a:r>
          </a:p>
          <a:p>
            <a:pPr>
              <a:buFont typeface="Wingdings 3" charset="2"/>
              <a:buChar char=""/>
              <a:defRPr/>
            </a:pPr>
            <a:r>
              <a:rPr lang="ru-RU" alt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3)         Стороны   не   употребляют   наркотические   вещества      и   психически здоровы (поскольку в противном случае они не могут брать на себя ответственность за свои поступки);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dirty="0" smtClean="0">
                <a:solidFill>
                  <a:schemeClr val="accent3">
                    <a:lumMod val="50000"/>
                  </a:schemeClr>
                </a:solidFill>
              </a:rPr>
              <a:t>ПРИНЦИПЫ МЕДИАЦИИ: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разделение ответственности – стороны несут ответственность за принятие решения и его выполнения, медиатор – за следование правилам и принципам процедуры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добровольность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нейтральность,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безоценочность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конфиденциальность.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МЕТОДЫ    ШКОЛЬНОЙ    МЕДИАЦИИ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обучение школьников для работы в качестве школьных медиаторов, или в качестве помощников школьных медиаторов;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создание «групп равных»(учатся  самостоятельно регулировать собственные конфликты);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проведение тренингов по общению с учащимися;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создание «служб примирения»;</a:t>
            </a:r>
          </a:p>
          <a:p>
            <a:pPr>
              <a:buFont typeface="Wingdings 3" charset="2"/>
              <a:buChar char=""/>
              <a:defRPr/>
            </a:pP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школьные конференции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8996" y="247652"/>
            <a:ext cx="7514035" cy="685799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Схема </a:t>
            </a:r>
            <a:r>
              <a:rPr lang="ru-RU" b="1" dirty="0"/>
              <a:t>работы школьной службы примирения (медиации) </a:t>
            </a: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857621" y="1238250"/>
            <a:ext cx="2443168" cy="952500"/>
          </a:xfrm>
          <a:prstGeom prst="triangle">
            <a:avLst/>
          </a:prstGeom>
          <a:ln w="6350"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</a:rPr>
              <a:t>Директор </a:t>
            </a:r>
            <a:r>
              <a:rPr lang="ru-RU" dirty="0" smtClean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</a:rPr>
              <a:t>школы</a:t>
            </a:r>
            <a:endParaRPr lang="ru-RU" dirty="0">
              <a:ln>
                <a:solidFill>
                  <a:prstClr val="white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29059" y="2686050"/>
            <a:ext cx="2371730" cy="609600"/>
          </a:xfrm>
          <a:prstGeom prst="rect">
            <a:avLst/>
          </a:prstGeom>
          <a:ln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Завуч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29059" y="3733800"/>
            <a:ext cx="2371730" cy="685800"/>
          </a:xfrm>
          <a:prstGeom prst="rect">
            <a:avLst/>
          </a:prstGeom>
          <a:ln>
            <a:solidFill>
              <a:schemeClr val="bg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Педагог-психолог или социальный педагог</a:t>
            </a:r>
          </a:p>
        </p:txBody>
      </p:sp>
      <p:sp>
        <p:nvSpPr>
          <p:cNvPr id="9" name="Овал 8"/>
          <p:cNvSpPr/>
          <p:nvPr/>
        </p:nvSpPr>
        <p:spPr>
          <a:xfrm>
            <a:off x="4057650" y="4781550"/>
            <a:ext cx="2200275" cy="104775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prstClr val="white"/>
                </a:solidFill>
              </a:rPr>
              <a:t>ШСП</a:t>
            </a:r>
          </a:p>
          <a:p>
            <a:pPr algn="ctr"/>
            <a:r>
              <a:rPr lang="ru-RU" b="1" dirty="0" smtClean="0">
                <a:solidFill>
                  <a:prstClr val="white"/>
                </a:solidFill>
              </a:rPr>
              <a:t>(СШМ)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00225" y="5329238"/>
            <a:ext cx="1414463" cy="523875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Учителя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29138" y="6257925"/>
            <a:ext cx="1343025" cy="323850"/>
          </a:xfrm>
          <a:prstGeom prst="rect">
            <a:avLst/>
          </a:prstGeom>
          <a:ln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Родители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58000" y="5329238"/>
            <a:ext cx="1500188" cy="4714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Учащиеся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400925" y="1085850"/>
            <a:ext cx="1600200" cy="476250"/>
          </a:xfrm>
          <a:prstGeom prst="rect">
            <a:avLst/>
          </a:prstGeom>
          <a:ln>
            <a:solidFill>
              <a:schemeClr val="bg1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reflection blurRad="12700" stA="26000" endPos="32000" dist="12700" dir="5400000" sy="-100000" rotWithShape="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Иные органы</a:t>
            </a:r>
            <a:endParaRPr lang="ru-RU" dirty="0">
              <a:solidFill>
                <a:prstClr val="white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43775" y="2019301"/>
            <a:ext cx="1657350" cy="955929"/>
          </a:xfrm>
          <a:prstGeom prst="rect">
            <a:avLst/>
          </a:prstGeom>
        </p:spPr>
      </p:pic>
      <p:sp>
        <p:nvSpPr>
          <p:cNvPr id="15" name="Овал 14"/>
          <p:cNvSpPr/>
          <p:nvPr/>
        </p:nvSpPr>
        <p:spPr>
          <a:xfrm>
            <a:off x="6858000" y="3524250"/>
            <a:ext cx="1757363" cy="723900"/>
          </a:xfrm>
          <a:prstGeom prst="ellipse">
            <a:avLst/>
          </a:prstGeom>
          <a:ln>
            <a:solidFill>
              <a:schemeClr val="bg1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prstClr val="white"/>
                </a:solidFill>
              </a:rPr>
              <a:t>Координатор</a:t>
            </a: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085851" y="1521620"/>
            <a:ext cx="1885950" cy="309562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rgbClr val="D64787"/>
                </a:solidFill>
              </a:rPr>
              <a:t>-- </a:t>
            </a:r>
            <a:r>
              <a:rPr lang="ru-RU" sz="2000" dirty="0" smtClean="0">
                <a:solidFill>
                  <a:prstClr val="black"/>
                </a:solidFill>
              </a:rPr>
              <a:t>Информирование</a:t>
            </a:r>
            <a:r>
              <a:rPr lang="ru-RU" sz="2000" dirty="0" smtClean="0">
                <a:solidFill>
                  <a:prstClr val="white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о конфликте;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</a:rPr>
              <a:t>--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Участие в примирении (медиации);</a:t>
            </a:r>
          </a:p>
          <a:p>
            <a:pPr algn="just"/>
            <a:r>
              <a:rPr lang="ru-RU" sz="2000" b="1" dirty="0" smtClean="0">
                <a:solidFill>
                  <a:srgbClr val="E29D3E"/>
                </a:solidFill>
              </a:rPr>
              <a:t>--</a:t>
            </a:r>
            <a:r>
              <a:rPr lang="ru-RU" sz="2000" dirty="0" smtClean="0">
                <a:solidFill>
                  <a:srgbClr val="FFFF00"/>
                </a:solidFill>
              </a:rPr>
              <a:t> </a:t>
            </a:r>
            <a:r>
              <a:rPr lang="ru-RU" sz="2000" dirty="0" smtClean="0">
                <a:solidFill>
                  <a:prstClr val="black"/>
                </a:solidFill>
              </a:rPr>
              <a:t>Обучение, метод помощи</a:t>
            </a:r>
            <a:endParaRPr lang="ru-RU" sz="2000" dirty="0">
              <a:solidFill>
                <a:prstClr val="black"/>
              </a:solidFill>
            </a:endParaRPr>
          </a:p>
          <a:p>
            <a:pPr algn="just"/>
            <a:endParaRPr lang="ru-RU" dirty="0" smtClean="0">
              <a:solidFill>
                <a:srgbClr val="FFFF00"/>
              </a:solidFill>
            </a:endParaRPr>
          </a:p>
          <a:p>
            <a:pPr algn="just"/>
            <a:endParaRPr lang="ru-RU" dirty="0">
              <a:solidFill>
                <a:srgbClr val="D64787"/>
              </a:solidFill>
            </a:endParaRPr>
          </a:p>
        </p:txBody>
      </p:sp>
      <p:cxnSp>
        <p:nvCxnSpPr>
          <p:cNvPr id="19" name="Прямая соединительная линия 18"/>
          <p:cNvCxnSpPr>
            <a:stCxn id="13" idx="1"/>
          </p:cNvCxnSpPr>
          <p:nvPr/>
        </p:nvCxnSpPr>
        <p:spPr>
          <a:xfrm flipH="1">
            <a:off x="6972300" y="1323975"/>
            <a:ext cx="428625" cy="0"/>
          </a:xfrm>
          <a:prstGeom prst="line">
            <a:avLst/>
          </a:prstGeom>
          <a:ln w="127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972300" y="1323976"/>
            <a:ext cx="0" cy="2200275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V="1">
            <a:off x="6972300" y="4248151"/>
            <a:ext cx="0" cy="1057275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15" idx="7"/>
          </p:cNvCxnSpPr>
          <p:nvPr/>
        </p:nvCxnSpPr>
        <p:spPr>
          <a:xfrm flipV="1">
            <a:off x="8358003" y="2990851"/>
            <a:ext cx="185" cy="639413"/>
          </a:xfrm>
          <a:prstGeom prst="straightConnector1">
            <a:avLst/>
          </a:prstGeom>
          <a:ln w="127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 стрелкой 1023"/>
          <p:cNvCxnSpPr>
            <a:stCxn id="12" idx="1"/>
          </p:cNvCxnSpPr>
          <p:nvPr/>
        </p:nvCxnSpPr>
        <p:spPr>
          <a:xfrm flipH="1" flipV="1">
            <a:off x="6143625" y="5564981"/>
            <a:ext cx="714375" cy="1"/>
          </a:xfrm>
          <a:prstGeom prst="straightConnector1">
            <a:avLst/>
          </a:prstGeom>
          <a:ln w="127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2" name="Прямая со стрелкой 1031"/>
          <p:cNvCxnSpPr>
            <a:stCxn id="10" idx="3"/>
          </p:cNvCxnSpPr>
          <p:nvPr/>
        </p:nvCxnSpPr>
        <p:spPr>
          <a:xfrm flipV="1">
            <a:off x="3214688" y="5591175"/>
            <a:ext cx="885825" cy="1"/>
          </a:xfrm>
          <a:prstGeom prst="straightConnector1">
            <a:avLst/>
          </a:prstGeom>
          <a:ln w="127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4" name="Прямая со стрелкой 1033"/>
          <p:cNvCxnSpPr>
            <a:stCxn id="11" idx="0"/>
          </p:cNvCxnSpPr>
          <p:nvPr/>
        </p:nvCxnSpPr>
        <p:spPr>
          <a:xfrm flipV="1">
            <a:off x="5200650" y="5853113"/>
            <a:ext cx="0" cy="404813"/>
          </a:xfrm>
          <a:prstGeom prst="straightConnector1">
            <a:avLst/>
          </a:prstGeom>
          <a:ln w="127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Прямая со стрелкой 1036"/>
          <p:cNvCxnSpPr>
            <a:stCxn id="6" idx="3"/>
          </p:cNvCxnSpPr>
          <p:nvPr/>
        </p:nvCxnSpPr>
        <p:spPr>
          <a:xfrm rot="16200000" flipH="1">
            <a:off x="4970858" y="2299097"/>
            <a:ext cx="338138" cy="121444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Прямая со стрелкой 1038"/>
          <p:cNvCxnSpPr/>
          <p:nvPr/>
        </p:nvCxnSpPr>
        <p:spPr>
          <a:xfrm>
            <a:off x="5243513" y="4419601"/>
            <a:ext cx="0" cy="35718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Прямая со стрелкой 1041"/>
          <p:cNvCxnSpPr>
            <a:stCxn id="15" idx="2"/>
          </p:cNvCxnSpPr>
          <p:nvPr/>
        </p:nvCxnSpPr>
        <p:spPr>
          <a:xfrm flipH="1" flipV="1">
            <a:off x="6300787" y="3310556"/>
            <a:ext cx="557213" cy="575644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4" name="Прямая со стрелкой 1043"/>
          <p:cNvCxnSpPr>
            <a:stCxn id="15" idx="2"/>
          </p:cNvCxnSpPr>
          <p:nvPr/>
        </p:nvCxnSpPr>
        <p:spPr>
          <a:xfrm flipH="1">
            <a:off x="6300787" y="3886200"/>
            <a:ext cx="557213" cy="3619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Прямая со стрелкой 1045"/>
          <p:cNvCxnSpPr>
            <a:stCxn id="10" idx="2"/>
          </p:cNvCxnSpPr>
          <p:nvPr/>
        </p:nvCxnSpPr>
        <p:spPr>
          <a:xfrm>
            <a:off x="2507456" y="5853113"/>
            <a:ext cx="0" cy="866775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8" name="Прямая со стрелкой 1047"/>
          <p:cNvCxnSpPr/>
          <p:nvPr/>
        </p:nvCxnSpPr>
        <p:spPr>
          <a:xfrm>
            <a:off x="2507457" y="6719887"/>
            <a:ext cx="6293644" cy="0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Прямая со стрелкой 1050"/>
          <p:cNvCxnSpPr/>
          <p:nvPr/>
        </p:nvCxnSpPr>
        <p:spPr>
          <a:xfrm flipH="1" flipV="1">
            <a:off x="8358187" y="4248151"/>
            <a:ext cx="442913" cy="2471737"/>
          </a:xfrm>
          <a:prstGeom prst="straightConnector1">
            <a:avLst/>
          </a:prstGeom>
          <a:ln w="127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834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</TotalTime>
  <Words>413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Медиация как альтернативный метод разрешения споров </vt:lpstr>
      <vt:lpstr>Слайд 2</vt:lpstr>
      <vt:lpstr>"Школьная медиация"</vt:lpstr>
      <vt:lpstr>Служба школьной медиации </vt:lpstr>
      <vt:lpstr>Основная цель служб школьной медиации </vt:lpstr>
      <vt:lpstr>УСЛОВИЯ, ПРИ КОТОРЫХ КОНФЛИКТНАЯ СИТУАЦИЯ МОЖЕТ БЫТЬ РАССМОТРЕНА СЛУЖБОЙ</vt:lpstr>
      <vt:lpstr>ПРИНЦИПЫ МЕДИАЦИИ:</vt:lpstr>
      <vt:lpstr>МЕТОДЫ    ШКОЛЬНОЙ    МЕДИАЦИИ</vt:lpstr>
      <vt:lpstr>Схема работы школьной службы примирения (медиации) </vt:lpstr>
      <vt:lpstr>Примерная структура службы примирения в образовательной организации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Медиация как альтернативный метод разрешения споров</dc:title>
  <dc:creator>User</dc:creator>
  <cp:lastModifiedBy>User</cp:lastModifiedBy>
  <cp:revision>2</cp:revision>
  <dcterms:created xsi:type="dcterms:W3CDTF">2018-10-21T15:37:42Z</dcterms:created>
  <dcterms:modified xsi:type="dcterms:W3CDTF">2018-10-21T15:52:34Z</dcterms:modified>
</cp:coreProperties>
</file>